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56" r:id="rId3"/>
    <p:sldId id="257" r:id="rId4"/>
    <p:sldId id="258" r:id="rId5"/>
    <p:sldId id="260" r:id="rId6"/>
    <p:sldId id="261" r:id="rId7"/>
    <p:sldId id="274" r:id="rId8"/>
    <p:sldId id="275" r:id="rId9"/>
    <p:sldId id="272" r:id="rId10"/>
    <p:sldId id="273" r:id="rId11"/>
    <p:sldId id="263" r:id="rId12"/>
    <p:sldId id="267" r:id="rId13"/>
    <p:sldId id="276" r:id="rId14"/>
    <p:sldId id="268" r:id="rId15"/>
    <p:sldId id="269" r:id="rId16"/>
    <p:sldId id="270" r:id="rId17"/>
    <p:sldId id="271" r:id="rId18"/>
    <p:sldId id="259" r:id="rId19"/>
    <p:sldId id="262" r:id="rId20"/>
    <p:sldId id="264" r:id="rId21"/>
    <p:sldId id="265"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7FC3-CC0D-C638-F0C1-D85411EB5A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70B797-3C66-3510-2B10-91B68361DD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11E80BD-4D91-6AC1-1D32-6B4189E1559B}"/>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0CFF7D12-D32D-CA2C-9776-89ACA00B92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036028-AF41-45A8-2954-6FE5A3D4F6DE}"/>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702708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C6AC-86C6-0AD6-EBCB-9582E756D2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B8A080-B0EF-FAE1-206A-1B07B57C06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07B85-A5AC-5E44-6DC4-9C913BAD96F1}"/>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401FD59B-9FDA-E349-7CF3-AF1E69EB79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2F3DC2-9203-40C8-C5A6-C58AA0F795AF}"/>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1644670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05C99-14E8-E9ED-F6B5-202FF3A08E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C38330-003B-BADB-FF0A-3B1D06623A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765643-440B-5F7F-7596-1ABD422E763B}"/>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9EA4BDFB-9F76-1F23-20B9-E7B0453A1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65B88A-E802-A1D7-4959-BBA6BE0AF029}"/>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696394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643F-B753-EAA1-7C92-ECEA8708F1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96CF030-42E3-AB42-4C2C-FF9CDE62FD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0D71AF-8B29-CDDF-A61A-822B51937593}"/>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61E34E3A-159D-CE86-704D-165CCC9482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B72E4A-8304-436E-F6B6-2EA3FFCE4DAE}"/>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763953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82D1-0E07-2C5A-0C75-9E0B328F48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31945F-9F50-CDC3-B35A-5FA15D7B2D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E5C077-3B7B-5DC3-934B-43FA32065D90}"/>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6F190A37-B6D9-9172-1064-FB2D40494D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C67548-12AD-6A29-FE59-A3581BB349A2}"/>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409496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CB6D-2F39-5083-8D38-4D56FCE503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33081A-1B3B-234F-67E3-E3F6E8BDC5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CB82644-34D1-417F-9DDE-9DB70D6118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12F4035-53D6-7146-2DCD-DE72210AF24E}"/>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6" name="Footer Placeholder 5">
            <a:extLst>
              <a:ext uri="{FF2B5EF4-FFF2-40B4-BE49-F238E27FC236}">
                <a16:creationId xmlns:a16="http://schemas.microsoft.com/office/drawing/2014/main" id="{035687FF-0643-712C-0DD7-8F63173008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D5A49F-E4A2-A982-DFAF-24A4093C274F}"/>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68294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268D-353D-5194-D25D-0B756891325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997736-EC12-8597-DA32-F47BF06F8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B7626C-E021-AAC3-BBD9-7F4837D24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0D44159-C471-812A-75F6-1C25777AD2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CD67EB-64C3-CEB8-A513-4016136F6B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2AEDC6-05C5-7C43-17FD-2659BF177177}"/>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8" name="Footer Placeholder 7">
            <a:extLst>
              <a:ext uri="{FF2B5EF4-FFF2-40B4-BE49-F238E27FC236}">
                <a16:creationId xmlns:a16="http://schemas.microsoft.com/office/drawing/2014/main" id="{B481C6AE-9706-491D-6B87-565B65EACA0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C0FD31-F32C-F095-4ACA-F203ADD42092}"/>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70983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4CFE-A86C-2423-3E85-FDC0BCF5AC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4F90B3-439A-570F-B25A-49DBE3B449DA}"/>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4" name="Footer Placeholder 3">
            <a:extLst>
              <a:ext uri="{FF2B5EF4-FFF2-40B4-BE49-F238E27FC236}">
                <a16:creationId xmlns:a16="http://schemas.microsoft.com/office/drawing/2014/main" id="{BC3E1C89-2661-9733-34A8-595D61E5BC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697BECB-8DD9-701D-288A-E95D99483474}"/>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93525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9468A1-1175-588D-6AB9-70C3B738B92E}"/>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3" name="Footer Placeholder 2">
            <a:extLst>
              <a:ext uri="{FF2B5EF4-FFF2-40B4-BE49-F238E27FC236}">
                <a16:creationId xmlns:a16="http://schemas.microsoft.com/office/drawing/2014/main" id="{C4D29C42-9922-7023-5F13-D9CDE13BB3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4D4782-EAC3-E92C-8B5F-648312DF9034}"/>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180397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B4A3-D0AB-CB3D-B053-4A7EBE619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C033486-2E3A-0167-FCAC-2056B89EE0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4105560-596A-8F9F-7AE9-584A9F6FE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36736E-28A1-5F07-3A5C-0EFE924356F3}"/>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6" name="Footer Placeholder 5">
            <a:extLst>
              <a:ext uri="{FF2B5EF4-FFF2-40B4-BE49-F238E27FC236}">
                <a16:creationId xmlns:a16="http://schemas.microsoft.com/office/drawing/2014/main" id="{6A990C81-CAA5-95C1-2423-157150BD9FE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5A858B-6A8E-5D57-83B9-08484E47A420}"/>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3605343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9172-CCCA-E4E4-722F-5602AA460F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081BA1C-2854-26BD-6180-7674794B9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841ED6B-0AAC-4195-02C0-BD1C170F9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2AA80-E4C1-06D3-966C-E29BBD368951}"/>
              </a:ext>
            </a:extLst>
          </p:cNvPr>
          <p:cNvSpPr>
            <a:spLocks noGrp="1"/>
          </p:cNvSpPr>
          <p:nvPr>
            <p:ph type="dt" sz="half" idx="10"/>
          </p:nvPr>
        </p:nvSpPr>
        <p:spPr/>
        <p:txBody>
          <a:bodyPr/>
          <a:lstStyle/>
          <a:p>
            <a:fld id="{0F99D9D1-5864-42AC-A634-DBF75B225FFE}" type="datetimeFigureOut">
              <a:rPr lang="en-GB" smtClean="0"/>
              <a:t>24/07/2023</a:t>
            </a:fld>
            <a:endParaRPr lang="en-GB"/>
          </a:p>
        </p:txBody>
      </p:sp>
      <p:sp>
        <p:nvSpPr>
          <p:cNvPr id="6" name="Footer Placeholder 5">
            <a:extLst>
              <a:ext uri="{FF2B5EF4-FFF2-40B4-BE49-F238E27FC236}">
                <a16:creationId xmlns:a16="http://schemas.microsoft.com/office/drawing/2014/main" id="{8BFE9A4C-16C3-0E8E-1A32-EDD3017DF8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726EA7-F477-23FF-DD37-D0DCCAF8E4C6}"/>
              </a:ext>
            </a:extLst>
          </p:cNvPr>
          <p:cNvSpPr>
            <a:spLocks noGrp="1"/>
          </p:cNvSpPr>
          <p:nvPr>
            <p:ph type="sldNum" sz="quarter" idx="12"/>
          </p:nvPr>
        </p:nvSpPr>
        <p:spPr/>
        <p:txBody>
          <a:bodyPr/>
          <a:lstStyle/>
          <a:p>
            <a:fld id="{9D88A105-0A2A-486E-8D0F-D8E4A846C8C2}" type="slidenum">
              <a:rPr lang="en-GB" smtClean="0"/>
              <a:t>‹#›</a:t>
            </a:fld>
            <a:endParaRPr lang="en-GB"/>
          </a:p>
        </p:txBody>
      </p:sp>
    </p:spTree>
    <p:extLst>
      <p:ext uri="{BB962C8B-B14F-4D97-AF65-F5344CB8AC3E}">
        <p14:creationId xmlns:p14="http://schemas.microsoft.com/office/powerpoint/2010/main" val="4059846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078335-CAF1-A7E2-DA57-E297DEA8E1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ADC61-3289-25FB-C9A3-A2A62E44A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1648E6-F940-85BD-BB1E-08123E653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99D9D1-5864-42AC-A634-DBF75B225FFE}" type="datetimeFigureOut">
              <a:rPr lang="en-GB" smtClean="0"/>
              <a:t>24/07/2023</a:t>
            </a:fld>
            <a:endParaRPr lang="en-GB"/>
          </a:p>
        </p:txBody>
      </p:sp>
      <p:sp>
        <p:nvSpPr>
          <p:cNvPr id="5" name="Footer Placeholder 4">
            <a:extLst>
              <a:ext uri="{FF2B5EF4-FFF2-40B4-BE49-F238E27FC236}">
                <a16:creationId xmlns:a16="http://schemas.microsoft.com/office/drawing/2014/main" id="{4F6201CD-B674-C17A-9CF5-B4EAC179D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52C6DC9-05FC-2CF6-98A7-7E0F12F5D3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88A105-0A2A-486E-8D0F-D8E4A846C8C2}" type="slidenum">
              <a:rPr lang="en-GB" smtClean="0"/>
              <a:t>‹#›</a:t>
            </a:fld>
            <a:endParaRPr lang="en-GB"/>
          </a:p>
        </p:txBody>
      </p:sp>
    </p:spTree>
    <p:extLst>
      <p:ext uri="{BB962C8B-B14F-4D97-AF65-F5344CB8AC3E}">
        <p14:creationId xmlns:p14="http://schemas.microsoft.com/office/powerpoint/2010/main" val="1598776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irahulchowdhary.j@gmail.com"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RahulChowdhary952/IBM_Internship"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ata.world/stanke/sample-superstore-2018" TargetMode="External"/><Relationship Id="rId2" Type="http://schemas.openxmlformats.org/officeDocument/2006/relationships/hyperlink" Target="https://github.com/RahulChowdhary952/IBM_Internship" TargetMode="External"/><Relationship Id="rId1" Type="http://schemas.openxmlformats.org/officeDocument/2006/relationships/slideLayout" Target="../slideLayouts/slideLayout1.xml"/><Relationship Id="rId4" Type="http://schemas.openxmlformats.org/officeDocument/2006/relationships/hyperlink" Target="https://www.analyticsvidhya.com/blog/2022/03/eda-on-superstore-dataset-using-pytho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02848-2854-797A-2071-2D1B5CFB1940}"/>
              </a:ext>
            </a:extLst>
          </p:cNvPr>
          <p:cNvSpPr>
            <a:spLocks noGrp="1"/>
          </p:cNvSpPr>
          <p:nvPr>
            <p:ph type="title"/>
          </p:nvPr>
        </p:nvSpPr>
        <p:spPr>
          <a:xfrm>
            <a:off x="4553733" y="548464"/>
            <a:ext cx="6798541" cy="1675623"/>
          </a:xfrm>
        </p:spPr>
        <p:txBody>
          <a:bodyPr anchor="b">
            <a:normAutofit/>
          </a:bodyPr>
          <a:lstStyle/>
          <a:p>
            <a:r>
              <a:rPr lang="en-GB" sz="4000" b="1" u="sng" dirty="0"/>
              <a:t>Student Details</a:t>
            </a:r>
          </a:p>
        </p:txBody>
      </p:sp>
      <p:pic>
        <p:nvPicPr>
          <p:cNvPr id="5" name="Picture 4" descr="Periodic table of elements">
            <a:extLst>
              <a:ext uri="{FF2B5EF4-FFF2-40B4-BE49-F238E27FC236}">
                <a16:creationId xmlns:a16="http://schemas.microsoft.com/office/drawing/2014/main" id="{A4CDA98E-513F-D275-9E02-45417D9EDF88}"/>
              </a:ext>
            </a:extLst>
          </p:cNvPr>
          <p:cNvPicPr>
            <a:picLocks noChangeAspect="1"/>
          </p:cNvPicPr>
          <p:nvPr/>
        </p:nvPicPr>
        <p:blipFill rotWithShape="1">
          <a:blip r:embed="rId2"/>
          <a:srcRect l="30744" r="2856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D8F321D1-0D8C-169C-6C57-18CFBA19CA52}"/>
              </a:ext>
            </a:extLst>
          </p:cNvPr>
          <p:cNvSpPr>
            <a:spLocks noGrp="1"/>
          </p:cNvSpPr>
          <p:nvPr>
            <p:ph idx="1"/>
          </p:nvPr>
        </p:nvSpPr>
        <p:spPr>
          <a:xfrm>
            <a:off x="4553734" y="2409830"/>
            <a:ext cx="6798539" cy="3705217"/>
          </a:xfrm>
        </p:spPr>
        <p:txBody>
          <a:bodyPr>
            <a:normAutofit/>
          </a:bodyPr>
          <a:lstStyle/>
          <a:p>
            <a:r>
              <a:rPr lang="en-GB" sz="2000" dirty="0"/>
              <a:t>Name: </a:t>
            </a:r>
            <a:r>
              <a:rPr lang="en-GB" sz="2000" dirty="0" err="1"/>
              <a:t>Jampula</a:t>
            </a:r>
            <a:r>
              <a:rPr lang="en-GB" sz="2000" dirty="0"/>
              <a:t> Sai Rahul Chowdhary</a:t>
            </a:r>
          </a:p>
          <a:p>
            <a:r>
              <a:rPr lang="en-GB" sz="2000" dirty="0"/>
              <a:t>Email: </a:t>
            </a:r>
            <a:r>
              <a:rPr lang="en-GB" sz="2000" dirty="0">
                <a:hlinkClick r:id="rId3"/>
              </a:rPr>
              <a:t>sairahulchowdhary.j@gmail.com</a:t>
            </a:r>
            <a:endParaRPr lang="en-GB" sz="2000" dirty="0"/>
          </a:p>
          <a:p>
            <a:r>
              <a:rPr lang="en-GB" sz="2000" dirty="0"/>
              <a:t>AICTE ID:</a:t>
            </a:r>
            <a:r>
              <a:rPr lang="en-GB" sz="2000" b="0" i="0" dirty="0">
                <a:effectLst/>
                <a:latin typeface="Helvetica Neue"/>
              </a:rPr>
              <a:t> STU6461e4647c85f1684137060 </a:t>
            </a:r>
          </a:p>
          <a:p>
            <a:r>
              <a:rPr lang="en-GB" sz="2000" dirty="0"/>
              <a:t>Organisation: DGT</a:t>
            </a:r>
          </a:p>
          <a:p>
            <a:r>
              <a:rPr lang="en-GB" sz="2000" dirty="0"/>
              <a:t>College Name: Manipal </a:t>
            </a:r>
            <a:r>
              <a:rPr lang="en-GB" sz="2000" dirty="0" err="1"/>
              <a:t>Institite</a:t>
            </a:r>
            <a:r>
              <a:rPr lang="en-GB" sz="2000" dirty="0"/>
              <a:t> of Technology</a:t>
            </a:r>
          </a:p>
          <a:p>
            <a:r>
              <a:rPr lang="en-GB" sz="2000" dirty="0"/>
              <a:t>Domain: Data Analytics</a:t>
            </a:r>
          </a:p>
          <a:p>
            <a:r>
              <a:rPr lang="en-GB" sz="2000" dirty="0"/>
              <a:t>Internship Name: IBM </a:t>
            </a:r>
            <a:r>
              <a:rPr lang="en-GB" sz="2000" dirty="0" err="1"/>
              <a:t>SkillBuild</a:t>
            </a:r>
            <a:endParaRPr lang="en-GB" sz="2000" dirty="0"/>
          </a:p>
          <a:p>
            <a:r>
              <a:rPr lang="en-GB" sz="2000" dirty="0"/>
              <a:t>Duration: 12</a:t>
            </a:r>
            <a:r>
              <a:rPr lang="en-GB" sz="2000" baseline="30000" dirty="0"/>
              <a:t>th</a:t>
            </a:r>
            <a:r>
              <a:rPr lang="en-GB" sz="2000" dirty="0"/>
              <a:t> June -24</a:t>
            </a:r>
            <a:r>
              <a:rPr lang="en-GB" sz="2000" baseline="30000" dirty="0"/>
              <a:t>th</a:t>
            </a:r>
            <a:r>
              <a:rPr lang="en-GB" sz="2000" dirty="0"/>
              <a:t> July </a:t>
            </a:r>
          </a:p>
          <a:p>
            <a:r>
              <a:rPr lang="en-GB" sz="2000" dirty="0"/>
              <a:t>Foundation: </a:t>
            </a:r>
            <a:r>
              <a:rPr lang="en-GB" sz="2000" dirty="0" err="1"/>
              <a:t>Edunet</a:t>
            </a:r>
            <a:endParaRPr lang="en-GB" sz="2000" dirty="0"/>
          </a:p>
        </p:txBody>
      </p:sp>
    </p:spTree>
    <p:extLst>
      <p:ext uri="{BB962C8B-B14F-4D97-AF65-F5344CB8AC3E}">
        <p14:creationId xmlns:p14="http://schemas.microsoft.com/office/powerpoint/2010/main" val="204491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9F846FF8-0D27-4A66-8332-A0BE79BE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0F2DB-E9F8-5B5F-CE3A-E1BDF7DAD318}"/>
              </a:ext>
            </a:extLst>
          </p:cNvPr>
          <p:cNvSpPr>
            <a:spLocks noGrp="1"/>
          </p:cNvSpPr>
          <p:nvPr>
            <p:ph type="title"/>
          </p:nvPr>
        </p:nvSpPr>
        <p:spPr>
          <a:xfrm>
            <a:off x="1137037" y="741082"/>
            <a:ext cx="9942970" cy="949606"/>
          </a:xfrm>
        </p:spPr>
        <p:txBody>
          <a:bodyPr>
            <a:normAutofit/>
          </a:bodyPr>
          <a:lstStyle/>
          <a:p>
            <a:r>
              <a:rPr lang="en-GB" dirty="0"/>
              <a:t>Preprocessing &amp; Cleaning</a:t>
            </a:r>
          </a:p>
        </p:txBody>
      </p:sp>
      <p:sp>
        <p:nvSpPr>
          <p:cNvPr id="23" name="Freeform: Shape 17">
            <a:extLst>
              <a:ext uri="{FF2B5EF4-FFF2-40B4-BE49-F238E27FC236}">
                <a16:creationId xmlns:a16="http://schemas.microsoft.com/office/drawing/2014/main" id="{46B9CB01-4014-4606-90AC-ADABCFB38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9353"/>
            <a:ext cx="12192000" cy="4908647"/>
          </a:xfrm>
          <a:custGeom>
            <a:avLst/>
            <a:gdLst>
              <a:gd name="connsiteX0" fmla="*/ 4142196 w 12192000"/>
              <a:gd name="connsiteY0" fmla="*/ 33 h 5013196"/>
              <a:gd name="connsiteX1" fmla="*/ 4138795 w 12192000"/>
              <a:gd name="connsiteY1" fmla="*/ 15046 h 5013196"/>
              <a:gd name="connsiteX2" fmla="*/ 4166706 w 12192000"/>
              <a:gd name="connsiteY2" fmla="*/ 37291 h 5013196"/>
              <a:gd name="connsiteX3" fmla="*/ 4371550 w 12192000"/>
              <a:gd name="connsiteY3" fmla="*/ 22134 h 5013196"/>
              <a:gd name="connsiteX4" fmla="*/ 4424056 w 12192000"/>
              <a:gd name="connsiteY4" fmla="*/ 28369 h 5013196"/>
              <a:gd name="connsiteX5" fmla="*/ 4469897 w 12192000"/>
              <a:gd name="connsiteY5" fmla="*/ 13218 h 5013196"/>
              <a:gd name="connsiteX6" fmla="*/ 4489151 w 12192000"/>
              <a:gd name="connsiteY6" fmla="*/ 20285 h 5013196"/>
              <a:gd name="connsiteX7" fmla="*/ 4492479 w 12192000"/>
              <a:gd name="connsiteY7" fmla="*/ 21730 h 5013196"/>
              <a:gd name="connsiteX8" fmla="*/ 4505693 w 12192000"/>
              <a:gd name="connsiteY8" fmla="*/ 22584 h 5013196"/>
              <a:gd name="connsiteX9" fmla="*/ 4509529 w 12192000"/>
              <a:gd name="connsiteY9" fmla="*/ 28985 h 5013196"/>
              <a:gd name="connsiteX10" fmla="*/ 4529499 w 12192000"/>
              <a:gd name="connsiteY10" fmla="*/ 34687 h 5013196"/>
              <a:gd name="connsiteX11" fmla="*/ 4553795 w 12192000"/>
              <a:gd name="connsiteY11" fmla="*/ 34541 h 5013196"/>
              <a:gd name="connsiteX12" fmla="*/ 4640118 w 12192000"/>
              <a:gd name="connsiteY12" fmla="*/ 34699 h 5013196"/>
              <a:gd name="connsiteX13" fmla="*/ 4654127 w 12192000"/>
              <a:gd name="connsiteY13" fmla="*/ 30952 h 5013196"/>
              <a:gd name="connsiteX14" fmla="*/ 4700168 w 12192000"/>
              <a:gd name="connsiteY14" fmla="*/ 35953 h 5013196"/>
              <a:gd name="connsiteX15" fmla="*/ 4741127 w 12192000"/>
              <a:gd name="connsiteY15" fmla="*/ 36527 h 5013196"/>
              <a:gd name="connsiteX16" fmla="*/ 4767598 w 12192000"/>
              <a:gd name="connsiteY16" fmla="*/ 33272 h 5013196"/>
              <a:gd name="connsiteX17" fmla="*/ 4774592 w 12192000"/>
              <a:gd name="connsiteY17" fmla="*/ 35449 h 5013196"/>
              <a:gd name="connsiteX18" fmla="*/ 4801328 w 12192000"/>
              <a:gd name="connsiteY18" fmla="*/ 36454 h 5013196"/>
              <a:gd name="connsiteX19" fmla="*/ 4814870 w 12192000"/>
              <a:gd name="connsiteY19" fmla="*/ 32797 h 5013196"/>
              <a:gd name="connsiteX20" fmla="*/ 4828440 w 12192000"/>
              <a:gd name="connsiteY20" fmla="*/ 40415 h 5013196"/>
              <a:gd name="connsiteX21" fmla="*/ 4831826 w 12192000"/>
              <a:gd name="connsiteY21" fmla="*/ 46118 h 5013196"/>
              <a:gd name="connsiteX22" fmla="*/ 4850785 w 12192000"/>
              <a:gd name="connsiteY22" fmla="*/ 43190 h 5013196"/>
              <a:gd name="connsiteX23" fmla="*/ 4866468 w 12192000"/>
              <a:gd name="connsiteY23" fmla="*/ 48539 h 5013196"/>
              <a:gd name="connsiteX24" fmla="*/ 4879983 w 12192000"/>
              <a:gd name="connsiteY24" fmla="*/ 44615 h 5013196"/>
              <a:gd name="connsiteX25" fmla="*/ 4885635 w 12192000"/>
              <a:gd name="connsiteY25" fmla="*/ 45342 h 5013196"/>
              <a:gd name="connsiteX26" fmla="*/ 4899698 w 12192000"/>
              <a:gd name="connsiteY26" fmla="*/ 47876 h 5013196"/>
              <a:gd name="connsiteX27" fmla="*/ 4923986 w 12192000"/>
              <a:gd name="connsiteY27" fmla="*/ 53632 h 5013196"/>
              <a:gd name="connsiteX28" fmla="*/ 4931544 w 12192000"/>
              <a:gd name="connsiteY28" fmla="*/ 54358 h 5013196"/>
              <a:gd name="connsiteX29" fmla="*/ 4948135 w 12192000"/>
              <a:gd name="connsiteY29" fmla="*/ 63529 h 5013196"/>
              <a:gd name="connsiteX30" fmla="*/ 4980068 w 12192000"/>
              <a:gd name="connsiteY30" fmla="*/ 71052 h 5013196"/>
              <a:gd name="connsiteX31" fmla="*/ 5036541 w 12192000"/>
              <a:gd name="connsiteY31" fmla="*/ 98293 h 5013196"/>
              <a:gd name="connsiteX32" fmla="*/ 5069678 w 12192000"/>
              <a:gd name="connsiteY32" fmla="*/ 111179 h 5013196"/>
              <a:gd name="connsiteX33" fmla="*/ 5092160 w 12192000"/>
              <a:gd name="connsiteY33" fmla="*/ 123203 h 5013196"/>
              <a:gd name="connsiteX34" fmla="*/ 5158166 w 12192000"/>
              <a:gd name="connsiteY34" fmla="*/ 139568 h 5013196"/>
              <a:gd name="connsiteX35" fmla="*/ 5271252 w 12192000"/>
              <a:gd name="connsiteY35" fmla="*/ 160738 h 5013196"/>
              <a:gd name="connsiteX36" fmla="*/ 5294438 w 12192000"/>
              <a:gd name="connsiteY36" fmla="*/ 166556 h 5013196"/>
              <a:gd name="connsiteX37" fmla="*/ 5310840 w 12192000"/>
              <a:gd name="connsiteY37" fmla="*/ 176769 h 5013196"/>
              <a:gd name="connsiteX38" fmla="*/ 5311570 w 12192000"/>
              <a:gd name="connsiteY38" fmla="*/ 183681 h 5013196"/>
              <a:gd name="connsiteX39" fmla="*/ 5323756 w 12192000"/>
              <a:gd name="connsiteY39" fmla="*/ 187718 h 5013196"/>
              <a:gd name="connsiteX40" fmla="*/ 5326259 w 12192000"/>
              <a:gd name="connsiteY40" fmla="*/ 189880 h 5013196"/>
              <a:gd name="connsiteX41" fmla="*/ 5341357 w 12192000"/>
              <a:gd name="connsiteY41" fmla="*/ 201193 h 5013196"/>
              <a:gd name="connsiteX42" fmla="*/ 5391908 w 12192000"/>
              <a:gd name="connsiteY42" fmla="*/ 198291 h 5013196"/>
              <a:gd name="connsiteX43" fmla="*/ 5439031 w 12192000"/>
              <a:gd name="connsiteY43" fmla="*/ 216975 h 5013196"/>
              <a:gd name="connsiteX44" fmla="*/ 5640913 w 12192000"/>
              <a:gd name="connsiteY44" fmla="*/ 253028 h 5013196"/>
              <a:gd name="connsiteX45" fmla="*/ 5657312 w 12192000"/>
              <a:gd name="connsiteY45" fmla="*/ 280626 h 5013196"/>
              <a:gd name="connsiteX46" fmla="*/ 5734773 w 12192000"/>
              <a:gd name="connsiteY46" fmla="*/ 303244 h 5013196"/>
              <a:gd name="connsiteX47" fmla="*/ 5877770 w 12192000"/>
              <a:gd name="connsiteY47" fmla="*/ 296965 h 5013196"/>
              <a:gd name="connsiteX48" fmla="*/ 5989615 w 12192000"/>
              <a:gd name="connsiteY48" fmla="*/ 319663 h 5013196"/>
              <a:gd name="connsiteX49" fmla="*/ 5996857 w 12192000"/>
              <a:gd name="connsiteY49" fmla="*/ 323549 h 5013196"/>
              <a:gd name="connsiteX50" fmla="*/ 6037387 w 12192000"/>
              <a:gd name="connsiteY50" fmla="*/ 312526 h 5013196"/>
              <a:gd name="connsiteX51" fmla="*/ 6113074 w 12192000"/>
              <a:gd name="connsiteY51" fmla="*/ 325845 h 5013196"/>
              <a:gd name="connsiteX52" fmla="*/ 6280929 w 12192000"/>
              <a:gd name="connsiteY52" fmla="*/ 350444 h 5013196"/>
              <a:gd name="connsiteX53" fmla="*/ 6298665 w 12192000"/>
              <a:gd name="connsiteY53" fmla="*/ 342931 h 5013196"/>
              <a:gd name="connsiteX54" fmla="*/ 6317326 w 12192000"/>
              <a:gd name="connsiteY54" fmla="*/ 339794 h 5013196"/>
              <a:gd name="connsiteX55" fmla="*/ 6319212 w 12192000"/>
              <a:gd name="connsiteY55" fmla="*/ 341004 h 5013196"/>
              <a:gd name="connsiteX56" fmla="*/ 6339724 w 12192000"/>
              <a:gd name="connsiteY56" fmla="*/ 342098 h 5013196"/>
              <a:gd name="connsiteX57" fmla="*/ 6345010 w 12192000"/>
              <a:gd name="connsiteY57" fmla="*/ 339148 h 5013196"/>
              <a:gd name="connsiteX58" fmla="*/ 6359332 w 12192000"/>
              <a:gd name="connsiteY58" fmla="*/ 338899 h 5013196"/>
              <a:gd name="connsiteX59" fmla="*/ 6388220 w 12192000"/>
              <a:gd name="connsiteY59" fmla="*/ 335714 h 5013196"/>
              <a:gd name="connsiteX60" fmla="*/ 6392994 w 12192000"/>
              <a:gd name="connsiteY60" fmla="*/ 337644 h 5013196"/>
              <a:gd name="connsiteX61" fmla="*/ 6435581 w 12192000"/>
              <a:gd name="connsiteY61" fmla="*/ 336775 h 5013196"/>
              <a:gd name="connsiteX62" fmla="*/ 6435870 w 12192000"/>
              <a:gd name="connsiteY62" fmla="*/ 337963 h 5013196"/>
              <a:gd name="connsiteX63" fmla="*/ 6446571 w 12192000"/>
              <a:gd name="connsiteY63" fmla="*/ 342957 h 5013196"/>
              <a:gd name="connsiteX64" fmla="*/ 6467701 w 12192000"/>
              <a:gd name="connsiteY64" fmla="*/ 349765 h 5013196"/>
              <a:gd name="connsiteX65" fmla="*/ 6512727 w 12192000"/>
              <a:gd name="connsiteY65" fmla="*/ 380305 h 5013196"/>
              <a:gd name="connsiteX66" fmla="*/ 6557094 w 12192000"/>
              <a:gd name="connsiteY66" fmla="*/ 379532 h 5013196"/>
              <a:gd name="connsiteX67" fmla="*/ 6565879 w 12192000"/>
              <a:gd name="connsiteY67" fmla="*/ 380030 h 5013196"/>
              <a:gd name="connsiteX68" fmla="*/ 6565997 w 12192000"/>
              <a:gd name="connsiteY68" fmla="*/ 380310 h 5013196"/>
              <a:gd name="connsiteX69" fmla="*/ 6575147 w 12192000"/>
              <a:gd name="connsiteY69" fmla="*/ 381374 h 5013196"/>
              <a:gd name="connsiteX70" fmla="*/ 6581899 w 12192000"/>
              <a:gd name="connsiteY70" fmla="*/ 380938 h 5013196"/>
              <a:gd name="connsiteX71" fmla="*/ 6598943 w 12192000"/>
              <a:gd name="connsiteY71" fmla="*/ 381906 h 5013196"/>
              <a:gd name="connsiteX72" fmla="*/ 6604421 w 12192000"/>
              <a:gd name="connsiteY72" fmla="*/ 384033 h 5013196"/>
              <a:gd name="connsiteX73" fmla="*/ 6606035 w 12192000"/>
              <a:gd name="connsiteY73" fmla="*/ 387465 h 5013196"/>
              <a:gd name="connsiteX74" fmla="*/ 6607669 w 12192000"/>
              <a:gd name="connsiteY74" fmla="*/ 387186 h 5013196"/>
              <a:gd name="connsiteX75" fmla="*/ 6637532 w 12192000"/>
              <a:gd name="connsiteY75" fmla="*/ 398125 h 5013196"/>
              <a:gd name="connsiteX76" fmla="*/ 6706880 w 12192000"/>
              <a:gd name="connsiteY76" fmla="*/ 412381 h 5013196"/>
              <a:gd name="connsiteX77" fmla="*/ 6747500 w 12192000"/>
              <a:gd name="connsiteY77" fmla="*/ 416386 h 5013196"/>
              <a:gd name="connsiteX78" fmla="*/ 6857783 w 12192000"/>
              <a:gd name="connsiteY78" fmla="*/ 431905 h 5013196"/>
              <a:gd name="connsiteX79" fmla="*/ 6967720 w 12192000"/>
              <a:gd name="connsiteY79" fmla="*/ 450939 h 5013196"/>
              <a:gd name="connsiteX80" fmla="*/ 7018394 w 12192000"/>
              <a:gd name="connsiteY80" fmla="*/ 479831 h 5013196"/>
              <a:gd name="connsiteX81" fmla="*/ 7024679 w 12192000"/>
              <a:gd name="connsiteY81" fmla="*/ 480968 h 5013196"/>
              <a:gd name="connsiteX82" fmla="*/ 7041715 w 12192000"/>
              <a:gd name="connsiteY82" fmla="*/ 479120 h 5013196"/>
              <a:gd name="connsiteX83" fmla="*/ 7048103 w 12192000"/>
              <a:gd name="connsiteY83" fmla="*/ 477610 h 5013196"/>
              <a:gd name="connsiteX84" fmla="*/ 7057490 w 12192000"/>
              <a:gd name="connsiteY84" fmla="*/ 477135 h 5013196"/>
              <a:gd name="connsiteX85" fmla="*/ 7057730 w 12192000"/>
              <a:gd name="connsiteY85" fmla="*/ 477383 h 5013196"/>
              <a:gd name="connsiteX86" fmla="*/ 7066511 w 12192000"/>
              <a:gd name="connsiteY86" fmla="*/ 476432 h 5013196"/>
              <a:gd name="connsiteX87" fmla="*/ 7109401 w 12192000"/>
              <a:gd name="connsiteY87" fmla="*/ 468486 h 5013196"/>
              <a:gd name="connsiteX88" fmla="*/ 7166830 w 12192000"/>
              <a:gd name="connsiteY88" fmla="*/ 490255 h 5013196"/>
              <a:gd name="connsiteX89" fmla="*/ 7190442 w 12192000"/>
              <a:gd name="connsiteY89" fmla="*/ 493308 h 5013196"/>
              <a:gd name="connsiteX90" fmla="*/ 7203083 w 12192000"/>
              <a:gd name="connsiteY90" fmla="*/ 496324 h 5013196"/>
              <a:gd name="connsiteX91" fmla="*/ 7203894 w 12192000"/>
              <a:gd name="connsiteY91" fmla="*/ 497408 h 5013196"/>
              <a:gd name="connsiteX92" fmla="*/ 7245004 w 12192000"/>
              <a:gd name="connsiteY92" fmla="*/ 489662 h 5013196"/>
              <a:gd name="connsiteX93" fmla="*/ 7250514 w 12192000"/>
              <a:gd name="connsiteY93" fmla="*/ 490724 h 5013196"/>
              <a:gd name="connsiteX94" fmla="*/ 7277246 w 12192000"/>
              <a:gd name="connsiteY94" fmla="*/ 483000 h 5013196"/>
              <a:gd name="connsiteX95" fmla="*/ 7291092 w 12192000"/>
              <a:gd name="connsiteY95" fmla="*/ 480435 h 5013196"/>
              <a:gd name="connsiteX96" fmla="*/ 7294933 w 12192000"/>
              <a:gd name="connsiteY96" fmla="*/ 476767 h 5013196"/>
              <a:gd name="connsiteX97" fmla="*/ 7315408 w 12192000"/>
              <a:gd name="connsiteY97" fmla="*/ 474478 h 5013196"/>
              <a:gd name="connsiteX98" fmla="*/ 7317786 w 12192000"/>
              <a:gd name="connsiteY98" fmla="*/ 475324 h 5013196"/>
              <a:gd name="connsiteX99" fmla="*/ 7334572 w 12192000"/>
              <a:gd name="connsiteY99" fmla="*/ 469306 h 5013196"/>
              <a:gd name="connsiteX100" fmla="*/ 7348520 w 12192000"/>
              <a:gd name="connsiteY100" fmla="*/ 459268 h 5013196"/>
              <a:gd name="connsiteX101" fmla="*/ 7522997 w 12192000"/>
              <a:gd name="connsiteY101" fmla="*/ 455427 h 5013196"/>
              <a:gd name="connsiteX102" fmla="*/ 7686985 w 12192000"/>
              <a:gd name="connsiteY102" fmla="*/ 433023 h 5013196"/>
              <a:gd name="connsiteX103" fmla="*/ 7854068 w 12192000"/>
              <a:gd name="connsiteY103" fmla="*/ 422992 h 5013196"/>
              <a:gd name="connsiteX104" fmla="*/ 8034165 w 12192000"/>
              <a:gd name="connsiteY104" fmla="*/ 404917 h 5013196"/>
              <a:gd name="connsiteX105" fmla="*/ 8094381 w 12192000"/>
              <a:gd name="connsiteY105" fmla="*/ 408936 h 5013196"/>
              <a:gd name="connsiteX106" fmla="*/ 8146898 w 12192000"/>
              <a:gd name="connsiteY106" fmla="*/ 391776 h 5013196"/>
              <a:gd name="connsiteX107" fmla="*/ 8168993 w 12192000"/>
              <a:gd name="connsiteY107" fmla="*/ 398048 h 5013196"/>
              <a:gd name="connsiteX108" fmla="*/ 8172809 w 12192000"/>
              <a:gd name="connsiteY108" fmla="*/ 399355 h 5013196"/>
              <a:gd name="connsiteX109" fmla="*/ 8187962 w 12192000"/>
              <a:gd name="connsiteY109" fmla="*/ 399651 h 5013196"/>
              <a:gd name="connsiteX110" fmla="*/ 8192382 w 12192000"/>
              <a:gd name="connsiteY110" fmla="*/ 405910 h 5013196"/>
              <a:gd name="connsiteX111" fmla="*/ 8375192 w 12192000"/>
              <a:gd name="connsiteY111" fmla="*/ 397097 h 5013196"/>
              <a:gd name="connsiteX112" fmla="*/ 8454377 w 12192000"/>
              <a:gd name="connsiteY112" fmla="*/ 393549 h 5013196"/>
              <a:gd name="connsiteX113" fmla="*/ 8484740 w 12192000"/>
              <a:gd name="connsiteY113" fmla="*/ 398377 h 5013196"/>
              <a:gd name="connsiteX114" fmla="*/ 8601673 w 12192000"/>
              <a:gd name="connsiteY114" fmla="*/ 410319 h 5013196"/>
              <a:gd name="connsiteX115" fmla="*/ 8701676 w 12192000"/>
              <a:gd name="connsiteY115" fmla="*/ 414569 h 5013196"/>
              <a:gd name="connsiteX116" fmla="*/ 8773288 w 12192000"/>
              <a:gd name="connsiteY116" fmla="*/ 391295 h 5013196"/>
              <a:gd name="connsiteX117" fmla="*/ 8779909 w 12192000"/>
              <a:gd name="connsiteY117" fmla="*/ 395664 h 5013196"/>
              <a:gd name="connsiteX118" fmla="*/ 8829932 w 12192000"/>
              <a:gd name="connsiteY118" fmla="*/ 392461 h 5013196"/>
              <a:gd name="connsiteX119" fmla="*/ 9003386 w 12192000"/>
              <a:gd name="connsiteY119" fmla="*/ 349460 h 5013196"/>
              <a:gd name="connsiteX120" fmla="*/ 9101185 w 12192000"/>
              <a:gd name="connsiteY120" fmla="*/ 344080 h 5013196"/>
              <a:gd name="connsiteX121" fmla="*/ 9136185 w 12192000"/>
              <a:gd name="connsiteY121" fmla="*/ 347296 h 5013196"/>
              <a:gd name="connsiteX122" fmla="*/ 9194801 w 12192000"/>
              <a:gd name="connsiteY122" fmla="*/ 352367 h 5013196"/>
              <a:gd name="connsiteX123" fmla="*/ 9239316 w 12192000"/>
              <a:gd name="connsiteY123" fmla="*/ 368776 h 5013196"/>
              <a:gd name="connsiteX124" fmla="*/ 9288052 w 12192000"/>
              <a:gd name="connsiteY124" fmla="*/ 368014 h 5013196"/>
              <a:gd name="connsiteX125" fmla="*/ 9298465 w 12192000"/>
              <a:gd name="connsiteY125" fmla="*/ 351514 h 5013196"/>
              <a:gd name="connsiteX126" fmla="*/ 9350892 w 12192000"/>
              <a:gd name="connsiteY126" fmla="*/ 355996 h 5013196"/>
              <a:gd name="connsiteX127" fmla="*/ 9430522 w 12192000"/>
              <a:gd name="connsiteY127" fmla="*/ 364586 h 5013196"/>
              <a:gd name="connsiteX128" fmla="*/ 9476215 w 12192000"/>
              <a:gd name="connsiteY128" fmla="*/ 365325 h 5013196"/>
              <a:gd name="connsiteX129" fmla="*/ 9601276 w 12192000"/>
              <a:gd name="connsiteY129" fmla="*/ 371922 h 5013196"/>
              <a:gd name="connsiteX130" fmla="*/ 9726733 w 12192000"/>
              <a:gd name="connsiteY130" fmla="*/ 382019 h 5013196"/>
              <a:gd name="connsiteX131" fmla="*/ 9802144 w 12192000"/>
              <a:gd name="connsiteY131" fmla="*/ 407697 h 5013196"/>
              <a:gd name="connsiteX132" fmla="*/ 9905153 w 12192000"/>
              <a:gd name="connsiteY132" fmla="*/ 413868 h 5013196"/>
              <a:gd name="connsiteX133" fmla="*/ 9922553 w 12192000"/>
              <a:gd name="connsiteY133" fmla="*/ 417787 h 5013196"/>
              <a:gd name="connsiteX134" fmla="*/ 10044658 w 12192000"/>
              <a:gd name="connsiteY134" fmla="*/ 431295 h 5013196"/>
              <a:gd name="connsiteX135" fmla="*/ 10184585 w 12192000"/>
              <a:gd name="connsiteY135" fmla="*/ 420356 h 5013196"/>
              <a:gd name="connsiteX136" fmla="*/ 10366435 w 12192000"/>
              <a:gd name="connsiteY136" fmla="*/ 475646 h 5013196"/>
              <a:gd name="connsiteX137" fmla="*/ 10688220 w 12192000"/>
              <a:gd name="connsiteY137" fmla="*/ 555476 h 5013196"/>
              <a:gd name="connsiteX138" fmla="*/ 11026690 w 12192000"/>
              <a:gd name="connsiteY138" fmla="*/ 563899 h 5013196"/>
              <a:gd name="connsiteX139" fmla="*/ 11113779 w 12192000"/>
              <a:gd name="connsiteY139" fmla="*/ 547086 h 5013196"/>
              <a:gd name="connsiteX140" fmla="*/ 11369556 w 12192000"/>
              <a:gd name="connsiteY140" fmla="*/ 504937 h 5013196"/>
              <a:gd name="connsiteX141" fmla="*/ 11623342 w 12192000"/>
              <a:gd name="connsiteY141" fmla="*/ 401646 h 5013196"/>
              <a:gd name="connsiteX142" fmla="*/ 11786511 w 12192000"/>
              <a:gd name="connsiteY142" fmla="*/ 371608 h 5013196"/>
              <a:gd name="connsiteX143" fmla="*/ 11862577 w 12192000"/>
              <a:gd name="connsiteY143" fmla="*/ 343767 h 5013196"/>
              <a:gd name="connsiteX144" fmla="*/ 11916612 w 12192000"/>
              <a:gd name="connsiteY144" fmla="*/ 337028 h 5013196"/>
              <a:gd name="connsiteX145" fmla="*/ 11948830 w 12192000"/>
              <a:gd name="connsiteY145" fmla="*/ 331280 h 5013196"/>
              <a:gd name="connsiteX146" fmla="*/ 12001583 w 12192000"/>
              <a:gd name="connsiteY146" fmla="*/ 292861 h 5013196"/>
              <a:gd name="connsiteX147" fmla="*/ 12174977 w 12192000"/>
              <a:gd name="connsiteY147" fmla="*/ 277870 h 5013196"/>
              <a:gd name="connsiteX148" fmla="*/ 12192000 w 12192000"/>
              <a:gd name="connsiteY148" fmla="*/ 269767 h 5013196"/>
              <a:gd name="connsiteX149" fmla="*/ 12192000 w 12192000"/>
              <a:gd name="connsiteY149" fmla="*/ 5013196 h 5013196"/>
              <a:gd name="connsiteX150" fmla="*/ 0 w 12192000"/>
              <a:gd name="connsiteY150" fmla="*/ 5013196 h 5013196"/>
              <a:gd name="connsiteX151" fmla="*/ 0 w 12192000"/>
              <a:gd name="connsiteY151" fmla="*/ 630667 h 5013196"/>
              <a:gd name="connsiteX152" fmla="*/ 11075 w 12192000"/>
              <a:gd name="connsiteY152" fmla="*/ 628396 h 5013196"/>
              <a:gd name="connsiteX153" fmla="*/ 44061 w 12192000"/>
              <a:gd name="connsiteY153" fmla="*/ 621814 h 5013196"/>
              <a:gd name="connsiteX154" fmla="*/ 136694 w 12192000"/>
              <a:gd name="connsiteY154" fmla="*/ 569633 h 5013196"/>
              <a:gd name="connsiteX155" fmla="*/ 170342 w 12192000"/>
              <a:gd name="connsiteY155" fmla="*/ 564295 h 5013196"/>
              <a:gd name="connsiteX156" fmla="*/ 168955 w 12192000"/>
              <a:gd name="connsiteY156" fmla="*/ 555382 h 5013196"/>
              <a:gd name="connsiteX157" fmla="*/ 181474 w 12192000"/>
              <a:gd name="connsiteY157" fmla="*/ 554499 h 5013196"/>
              <a:gd name="connsiteX158" fmla="*/ 209440 w 12192000"/>
              <a:gd name="connsiteY158" fmla="*/ 553779 h 5013196"/>
              <a:gd name="connsiteX159" fmla="*/ 293152 w 12192000"/>
              <a:gd name="connsiteY159" fmla="*/ 549794 h 5013196"/>
              <a:gd name="connsiteX160" fmla="*/ 315693 w 12192000"/>
              <a:gd name="connsiteY160" fmla="*/ 532248 h 5013196"/>
              <a:gd name="connsiteX161" fmla="*/ 337305 w 12192000"/>
              <a:gd name="connsiteY161" fmla="*/ 531590 h 5013196"/>
              <a:gd name="connsiteX162" fmla="*/ 462252 w 12192000"/>
              <a:gd name="connsiteY162" fmla="*/ 506369 h 5013196"/>
              <a:gd name="connsiteX163" fmla="*/ 479457 w 12192000"/>
              <a:gd name="connsiteY163" fmla="*/ 504341 h 5013196"/>
              <a:gd name="connsiteX164" fmla="*/ 488653 w 12192000"/>
              <a:gd name="connsiteY164" fmla="*/ 496475 h 5013196"/>
              <a:gd name="connsiteX165" fmla="*/ 522053 w 12192000"/>
              <a:gd name="connsiteY165" fmla="*/ 494343 h 5013196"/>
              <a:gd name="connsiteX166" fmla="*/ 523520 w 12192000"/>
              <a:gd name="connsiteY166" fmla="*/ 489931 h 5013196"/>
              <a:gd name="connsiteX167" fmla="*/ 632714 w 12192000"/>
              <a:gd name="connsiteY167" fmla="*/ 450319 h 5013196"/>
              <a:gd name="connsiteX168" fmla="*/ 651426 w 12192000"/>
              <a:gd name="connsiteY168" fmla="*/ 443762 h 5013196"/>
              <a:gd name="connsiteX169" fmla="*/ 667724 w 12192000"/>
              <a:gd name="connsiteY169" fmla="*/ 445356 h 5013196"/>
              <a:gd name="connsiteX170" fmla="*/ 757679 w 12192000"/>
              <a:gd name="connsiteY170" fmla="*/ 438363 h 5013196"/>
              <a:gd name="connsiteX171" fmla="*/ 779159 w 12192000"/>
              <a:gd name="connsiteY171" fmla="*/ 441277 h 5013196"/>
              <a:gd name="connsiteX172" fmla="*/ 788293 w 12192000"/>
              <a:gd name="connsiteY172" fmla="*/ 448081 h 5013196"/>
              <a:gd name="connsiteX173" fmla="*/ 822923 w 12192000"/>
              <a:gd name="connsiteY173" fmla="*/ 434292 h 5013196"/>
              <a:gd name="connsiteX174" fmla="*/ 876559 w 12192000"/>
              <a:gd name="connsiteY174" fmla="*/ 424306 h 5013196"/>
              <a:gd name="connsiteX175" fmla="*/ 902011 w 12192000"/>
              <a:gd name="connsiteY175" fmla="*/ 417336 h 5013196"/>
              <a:gd name="connsiteX176" fmla="*/ 922715 w 12192000"/>
              <a:gd name="connsiteY176" fmla="*/ 420917 h 5013196"/>
              <a:gd name="connsiteX177" fmla="*/ 1040139 w 12192000"/>
              <a:gd name="connsiteY177" fmla="*/ 419808 h 5013196"/>
              <a:gd name="connsiteX178" fmla="*/ 1067251 w 12192000"/>
              <a:gd name="connsiteY178" fmla="*/ 425602 h 5013196"/>
              <a:gd name="connsiteX179" fmla="*/ 1080272 w 12192000"/>
              <a:gd name="connsiteY179" fmla="*/ 437887 h 5013196"/>
              <a:gd name="connsiteX180" fmla="*/ 1090219 w 12192000"/>
              <a:gd name="connsiteY180" fmla="*/ 433244 h 5013196"/>
              <a:gd name="connsiteX181" fmla="*/ 1161226 w 12192000"/>
              <a:gd name="connsiteY181" fmla="*/ 431522 h 5013196"/>
              <a:gd name="connsiteX182" fmla="*/ 1207525 w 12192000"/>
              <a:gd name="connsiteY182" fmla="*/ 429257 h 5013196"/>
              <a:gd name="connsiteX183" fmla="*/ 1210030 w 12192000"/>
              <a:gd name="connsiteY183" fmla="*/ 412023 h 5013196"/>
              <a:gd name="connsiteX184" fmla="*/ 1251170 w 12192000"/>
              <a:gd name="connsiteY184" fmla="*/ 405160 h 5013196"/>
              <a:gd name="connsiteX185" fmla="*/ 1295331 w 12192000"/>
              <a:gd name="connsiteY185" fmla="*/ 415400 h 5013196"/>
              <a:gd name="connsiteX186" fmla="*/ 1347118 w 12192000"/>
              <a:gd name="connsiteY186" fmla="*/ 412922 h 5013196"/>
              <a:gd name="connsiteX187" fmla="*/ 1378108 w 12192000"/>
              <a:gd name="connsiteY187" fmla="*/ 411628 h 5013196"/>
              <a:gd name="connsiteX188" fmla="*/ 1459192 w 12192000"/>
              <a:gd name="connsiteY188" fmla="*/ 394137 h 5013196"/>
              <a:gd name="connsiteX189" fmla="*/ 1590120 w 12192000"/>
              <a:gd name="connsiteY189" fmla="*/ 330826 h 5013196"/>
              <a:gd name="connsiteX190" fmla="*/ 1631417 w 12192000"/>
              <a:gd name="connsiteY190" fmla="*/ 321445 h 5013196"/>
              <a:gd name="connsiteX191" fmla="*/ 1638727 w 12192000"/>
              <a:gd name="connsiteY191" fmla="*/ 324828 h 5013196"/>
              <a:gd name="connsiteX192" fmla="*/ 1844438 w 12192000"/>
              <a:gd name="connsiteY192" fmla="*/ 284522 h 5013196"/>
              <a:gd name="connsiteX193" fmla="*/ 1881324 w 12192000"/>
              <a:gd name="connsiteY193" fmla="*/ 281715 h 5013196"/>
              <a:gd name="connsiteX194" fmla="*/ 1908999 w 12192000"/>
              <a:gd name="connsiteY194" fmla="*/ 282556 h 5013196"/>
              <a:gd name="connsiteX195" fmla="*/ 1974956 w 12192000"/>
              <a:gd name="connsiteY195" fmla="*/ 269176 h 5013196"/>
              <a:gd name="connsiteX196" fmla="*/ 2082409 w 12192000"/>
              <a:gd name="connsiteY196" fmla="*/ 240508 h 5013196"/>
              <a:gd name="connsiteX197" fmla="*/ 2105639 w 12192000"/>
              <a:gd name="connsiteY197" fmla="*/ 235866 h 5013196"/>
              <a:gd name="connsiteX198" fmla="*/ 2126992 w 12192000"/>
              <a:gd name="connsiteY198" fmla="*/ 237686 h 5013196"/>
              <a:gd name="connsiteX199" fmla="*/ 2133154 w 12192000"/>
              <a:gd name="connsiteY199" fmla="*/ 243170 h 5013196"/>
              <a:gd name="connsiteX200" fmla="*/ 2146154 w 12192000"/>
              <a:gd name="connsiteY200" fmla="*/ 241550 h 5013196"/>
              <a:gd name="connsiteX201" fmla="*/ 2149901 w 12192000"/>
              <a:gd name="connsiteY201" fmla="*/ 242334 h 5013196"/>
              <a:gd name="connsiteX202" fmla="*/ 2171100 w 12192000"/>
              <a:gd name="connsiteY202" fmla="*/ 245607 h 5013196"/>
              <a:gd name="connsiteX203" fmla="*/ 2209148 w 12192000"/>
              <a:gd name="connsiteY203" fmla="*/ 222443 h 5013196"/>
              <a:gd name="connsiteX204" fmla="*/ 2261889 w 12192000"/>
              <a:gd name="connsiteY204" fmla="*/ 218750 h 5013196"/>
              <a:gd name="connsiteX205" fmla="*/ 2452315 w 12192000"/>
              <a:gd name="connsiteY205" fmla="*/ 166117 h 5013196"/>
              <a:gd name="connsiteX206" fmla="*/ 2487710 w 12192000"/>
              <a:gd name="connsiteY206" fmla="*/ 182485 h 5013196"/>
              <a:gd name="connsiteX207" fmla="*/ 2567870 w 12192000"/>
              <a:gd name="connsiteY207" fmla="*/ 169640 h 5013196"/>
              <a:gd name="connsiteX208" fmla="*/ 2677053 w 12192000"/>
              <a:gd name="connsiteY208" fmla="*/ 105731 h 5013196"/>
              <a:gd name="connsiteX209" fmla="*/ 2823914 w 12192000"/>
              <a:gd name="connsiteY209" fmla="*/ 80085 h 5013196"/>
              <a:gd name="connsiteX210" fmla="*/ 2831912 w 12192000"/>
              <a:gd name="connsiteY210" fmla="*/ 68644 h 5013196"/>
              <a:gd name="connsiteX211" fmla="*/ 2843870 w 12192000"/>
              <a:gd name="connsiteY211" fmla="*/ 60725 h 5013196"/>
              <a:gd name="connsiteX212" fmla="*/ 2846217 w 12192000"/>
              <a:gd name="connsiteY212" fmla="*/ 61243 h 5013196"/>
              <a:gd name="connsiteX213" fmla="*/ 2862745 w 12192000"/>
              <a:gd name="connsiteY213" fmla="*/ 56460 h 5013196"/>
              <a:gd name="connsiteX214" fmla="*/ 2864596 w 12192000"/>
              <a:gd name="connsiteY214" fmla="*/ 52436 h 5013196"/>
              <a:gd name="connsiteX215" fmla="*/ 2875381 w 12192000"/>
              <a:gd name="connsiteY215" fmla="*/ 48221 h 5013196"/>
              <a:gd name="connsiteX216" fmla="*/ 2895139 w 12192000"/>
              <a:gd name="connsiteY216" fmla="*/ 37404 h 5013196"/>
              <a:gd name="connsiteX217" fmla="*/ 2900232 w 12192000"/>
              <a:gd name="connsiteY217" fmla="*/ 37736 h 5013196"/>
              <a:gd name="connsiteX218" fmla="*/ 2932205 w 12192000"/>
              <a:gd name="connsiteY218" fmla="*/ 25091 h 5013196"/>
              <a:gd name="connsiteX219" fmla="*/ 2933310 w 12192000"/>
              <a:gd name="connsiteY219" fmla="*/ 26034 h 5013196"/>
              <a:gd name="connsiteX220" fmla="*/ 2945218 w 12192000"/>
              <a:gd name="connsiteY220" fmla="*/ 27359 h 5013196"/>
              <a:gd name="connsiteX221" fmla="*/ 2966465 w 12192000"/>
              <a:gd name="connsiteY221" fmla="*/ 27335 h 5013196"/>
              <a:gd name="connsiteX222" fmla="*/ 3023668 w 12192000"/>
              <a:gd name="connsiteY222" fmla="*/ 41123 h 5013196"/>
              <a:gd name="connsiteX223" fmla="*/ 3057077 w 12192000"/>
              <a:gd name="connsiteY223" fmla="*/ 28063 h 5013196"/>
              <a:gd name="connsiteX224" fmla="*/ 3151915 w 12192000"/>
              <a:gd name="connsiteY224" fmla="*/ 24461 h 5013196"/>
              <a:gd name="connsiteX225" fmla="*/ 3251671 w 12192000"/>
              <a:gd name="connsiteY225" fmla="*/ 44793 h 5013196"/>
              <a:gd name="connsiteX226" fmla="*/ 3351400 w 12192000"/>
              <a:gd name="connsiteY226" fmla="*/ 45905 h 5013196"/>
              <a:gd name="connsiteX227" fmla="*/ 3387481 w 12192000"/>
              <a:gd name="connsiteY227" fmla="*/ 44661 h 5013196"/>
              <a:gd name="connsiteX228" fmla="*/ 3451923 w 12192000"/>
              <a:gd name="connsiteY228" fmla="*/ 49700 h 5013196"/>
              <a:gd name="connsiteX229" fmla="*/ 3481520 w 12192000"/>
              <a:gd name="connsiteY229" fmla="*/ 56505 h 5013196"/>
              <a:gd name="connsiteX230" fmla="*/ 3482804 w 12192000"/>
              <a:gd name="connsiteY230" fmla="*/ 56030 h 5013196"/>
              <a:gd name="connsiteX231" fmla="*/ 3485495 w 12192000"/>
              <a:gd name="connsiteY231" fmla="*/ 59139 h 5013196"/>
              <a:gd name="connsiteX232" fmla="*/ 3490972 w 12192000"/>
              <a:gd name="connsiteY232" fmla="*/ 60504 h 5013196"/>
              <a:gd name="connsiteX233" fmla="*/ 3505835 w 12192000"/>
              <a:gd name="connsiteY233" fmla="*/ 59295 h 5013196"/>
              <a:gd name="connsiteX234" fmla="*/ 3511410 w 12192000"/>
              <a:gd name="connsiteY234" fmla="*/ 58026 h 5013196"/>
              <a:gd name="connsiteX235" fmla="*/ 3519598 w 12192000"/>
              <a:gd name="connsiteY235" fmla="*/ 57901 h 5013196"/>
              <a:gd name="connsiteX236" fmla="*/ 3519807 w 12192000"/>
              <a:gd name="connsiteY236" fmla="*/ 58156 h 5013196"/>
              <a:gd name="connsiteX237" fmla="*/ 3527466 w 12192000"/>
              <a:gd name="connsiteY237" fmla="*/ 57534 h 5013196"/>
              <a:gd name="connsiteX238" fmla="*/ 3564889 w 12192000"/>
              <a:gd name="connsiteY238" fmla="*/ 51208 h 5013196"/>
              <a:gd name="connsiteX239" fmla="*/ 3614922 w 12192000"/>
              <a:gd name="connsiteY239" fmla="*/ 75022 h 5013196"/>
              <a:gd name="connsiteX240" fmla="*/ 3635506 w 12192000"/>
              <a:gd name="connsiteY240" fmla="*/ 78936 h 5013196"/>
              <a:gd name="connsiteX241" fmla="*/ 3646525 w 12192000"/>
              <a:gd name="connsiteY241" fmla="*/ 82411 h 5013196"/>
              <a:gd name="connsiteX242" fmla="*/ 3647224 w 12192000"/>
              <a:gd name="connsiteY242" fmla="*/ 83521 h 5013196"/>
              <a:gd name="connsiteX243" fmla="*/ 3683100 w 12192000"/>
              <a:gd name="connsiteY243" fmla="*/ 77327 h 5013196"/>
              <a:gd name="connsiteX244" fmla="*/ 3687901 w 12192000"/>
              <a:gd name="connsiteY244" fmla="*/ 78590 h 5013196"/>
              <a:gd name="connsiteX245" fmla="*/ 3711234 w 12192000"/>
              <a:gd name="connsiteY245" fmla="*/ 71883 h 5013196"/>
              <a:gd name="connsiteX246" fmla="*/ 3723318 w 12192000"/>
              <a:gd name="connsiteY246" fmla="*/ 69843 h 5013196"/>
              <a:gd name="connsiteX247" fmla="*/ 3726677 w 12192000"/>
              <a:gd name="connsiteY247" fmla="*/ 66330 h 5013196"/>
              <a:gd name="connsiteX248" fmla="*/ 3744535 w 12192000"/>
              <a:gd name="connsiteY248" fmla="*/ 64808 h 5013196"/>
              <a:gd name="connsiteX249" fmla="*/ 3746608 w 12192000"/>
              <a:gd name="connsiteY249" fmla="*/ 65740 h 5013196"/>
              <a:gd name="connsiteX250" fmla="*/ 3761262 w 12192000"/>
              <a:gd name="connsiteY250" fmla="*/ 60365 h 5013196"/>
              <a:gd name="connsiteX251" fmla="*/ 3773451 w 12192000"/>
              <a:gd name="connsiteY251" fmla="*/ 50884 h 5013196"/>
              <a:gd name="connsiteX252" fmla="*/ 3925626 w 12192000"/>
              <a:gd name="connsiteY252" fmla="*/ 53519 h 5013196"/>
              <a:gd name="connsiteX253" fmla="*/ 4056184 w 12192000"/>
              <a:gd name="connsiteY253" fmla="*/ 12503 h 5013196"/>
              <a:gd name="connsiteX254" fmla="*/ 4142196 w 12192000"/>
              <a:gd name="connsiteY254" fmla="*/ 33 h 5013196"/>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734773 w 12192000"/>
              <a:gd name="connsiteY46" fmla="*/ 293856 h 5003808"/>
              <a:gd name="connsiteX47" fmla="*/ 5877770 w 12192000"/>
              <a:gd name="connsiteY47" fmla="*/ 287577 h 5003808"/>
              <a:gd name="connsiteX48" fmla="*/ 5989615 w 12192000"/>
              <a:gd name="connsiteY48" fmla="*/ 310275 h 5003808"/>
              <a:gd name="connsiteX49" fmla="*/ 5996857 w 12192000"/>
              <a:gd name="connsiteY49" fmla="*/ 314161 h 5003808"/>
              <a:gd name="connsiteX50" fmla="*/ 6037387 w 12192000"/>
              <a:gd name="connsiteY50" fmla="*/ 303138 h 5003808"/>
              <a:gd name="connsiteX51" fmla="*/ 6113074 w 12192000"/>
              <a:gd name="connsiteY51" fmla="*/ 316457 h 5003808"/>
              <a:gd name="connsiteX52" fmla="*/ 6280929 w 12192000"/>
              <a:gd name="connsiteY52" fmla="*/ 341056 h 5003808"/>
              <a:gd name="connsiteX53" fmla="*/ 6298665 w 12192000"/>
              <a:gd name="connsiteY53" fmla="*/ 333543 h 5003808"/>
              <a:gd name="connsiteX54" fmla="*/ 6317326 w 12192000"/>
              <a:gd name="connsiteY54" fmla="*/ 330406 h 5003808"/>
              <a:gd name="connsiteX55" fmla="*/ 6319212 w 12192000"/>
              <a:gd name="connsiteY55" fmla="*/ 331616 h 5003808"/>
              <a:gd name="connsiteX56" fmla="*/ 6339724 w 12192000"/>
              <a:gd name="connsiteY56" fmla="*/ 332710 h 5003808"/>
              <a:gd name="connsiteX57" fmla="*/ 6345010 w 12192000"/>
              <a:gd name="connsiteY57" fmla="*/ 329760 h 5003808"/>
              <a:gd name="connsiteX58" fmla="*/ 6359332 w 12192000"/>
              <a:gd name="connsiteY58" fmla="*/ 329511 h 5003808"/>
              <a:gd name="connsiteX59" fmla="*/ 6388220 w 12192000"/>
              <a:gd name="connsiteY59" fmla="*/ 326326 h 5003808"/>
              <a:gd name="connsiteX60" fmla="*/ 6392994 w 12192000"/>
              <a:gd name="connsiteY60" fmla="*/ 328256 h 5003808"/>
              <a:gd name="connsiteX61" fmla="*/ 6435581 w 12192000"/>
              <a:gd name="connsiteY61" fmla="*/ 327387 h 5003808"/>
              <a:gd name="connsiteX62" fmla="*/ 6435870 w 12192000"/>
              <a:gd name="connsiteY62" fmla="*/ 328575 h 5003808"/>
              <a:gd name="connsiteX63" fmla="*/ 6446571 w 12192000"/>
              <a:gd name="connsiteY63" fmla="*/ 333569 h 5003808"/>
              <a:gd name="connsiteX64" fmla="*/ 6467701 w 12192000"/>
              <a:gd name="connsiteY64" fmla="*/ 340377 h 5003808"/>
              <a:gd name="connsiteX65" fmla="*/ 6512727 w 12192000"/>
              <a:gd name="connsiteY65" fmla="*/ 370917 h 5003808"/>
              <a:gd name="connsiteX66" fmla="*/ 6557094 w 12192000"/>
              <a:gd name="connsiteY66" fmla="*/ 370144 h 5003808"/>
              <a:gd name="connsiteX67" fmla="*/ 6565879 w 12192000"/>
              <a:gd name="connsiteY67" fmla="*/ 370642 h 5003808"/>
              <a:gd name="connsiteX68" fmla="*/ 6565997 w 12192000"/>
              <a:gd name="connsiteY68" fmla="*/ 370922 h 5003808"/>
              <a:gd name="connsiteX69" fmla="*/ 6575147 w 12192000"/>
              <a:gd name="connsiteY69" fmla="*/ 371986 h 5003808"/>
              <a:gd name="connsiteX70" fmla="*/ 6581899 w 12192000"/>
              <a:gd name="connsiteY70" fmla="*/ 371550 h 5003808"/>
              <a:gd name="connsiteX71" fmla="*/ 6598943 w 12192000"/>
              <a:gd name="connsiteY71" fmla="*/ 372518 h 5003808"/>
              <a:gd name="connsiteX72" fmla="*/ 6604421 w 12192000"/>
              <a:gd name="connsiteY72" fmla="*/ 374645 h 5003808"/>
              <a:gd name="connsiteX73" fmla="*/ 6606035 w 12192000"/>
              <a:gd name="connsiteY73" fmla="*/ 378077 h 5003808"/>
              <a:gd name="connsiteX74" fmla="*/ 6607669 w 12192000"/>
              <a:gd name="connsiteY74" fmla="*/ 377798 h 5003808"/>
              <a:gd name="connsiteX75" fmla="*/ 6637532 w 12192000"/>
              <a:gd name="connsiteY75" fmla="*/ 388737 h 5003808"/>
              <a:gd name="connsiteX76" fmla="*/ 6706880 w 12192000"/>
              <a:gd name="connsiteY76" fmla="*/ 402993 h 5003808"/>
              <a:gd name="connsiteX77" fmla="*/ 6747500 w 12192000"/>
              <a:gd name="connsiteY77" fmla="*/ 406998 h 5003808"/>
              <a:gd name="connsiteX78" fmla="*/ 6857783 w 12192000"/>
              <a:gd name="connsiteY78" fmla="*/ 422517 h 5003808"/>
              <a:gd name="connsiteX79" fmla="*/ 6967720 w 12192000"/>
              <a:gd name="connsiteY79" fmla="*/ 441551 h 5003808"/>
              <a:gd name="connsiteX80" fmla="*/ 7018394 w 12192000"/>
              <a:gd name="connsiteY80" fmla="*/ 470443 h 5003808"/>
              <a:gd name="connsiteX81" fmla="*/ 7024679 w 12192000"/>
              <a:gd name="connsiteY81" fmla="*/ 471580 h 5003808"/>
              <a:gd name="connsiteX82" fmla="*/ 7041715 w 12192000"/>
              <a:gd name="connsiteY82" fmla="*/ 469732 h 5003808"/>
              <a:gd name="connsiteX83" fmla="*/ 7048103 w 12192000"/>
              <a:gd name="connsiteY83" fmla="*/ 468222 h 5003808"/>
              <a:gd name="connsiteX84" fmla="*/ 7057490 w 12192000"/>
              <a:gd name="connsiteY84" fmla="*/ 467747 h 5003808"/>
              <a:gd name="connsiteX85" fmla="*/ 7057730 w 12192000"/>
              <a:gd name="connsiteY85" fmla="*/ 467995 h 5003808"/>
              <a:gd name="connsiteX86" fmla="*/ 7066511 w 12192000"/>
              <a:gd name="connsiteY86" fmla="*/ 467044 h 5003808"/>
              <a:gd name="connsiteX87" fmla="*/ 7109401 w 12192000"/>
              <a:gd name="connsiteY87" fmla="*/ 459098 h 5003808"/>
              <a:gd name="connsiteX88" fmla="*/ 7166830 w 12192000"/>
              <a:gd name="connsiteY88" fmla="*/ 480867 h 5003808"/>
              <a:gd name="connsiteX89" fmla="*/ 7190442 w 12192000"/>
              <a:gd name="connsiteY89" fmla="*/ 483920 h 5003808"/>
              <a:gd name="connsiteX90" fmla="*/ 7203083 w 12192000"/>
              <a:gd name="connsiteY90" fmla="*/ 486936 h 5003808"/>
              <a:gd name="connsiteX91" fmla="*/ 7203894 w 12192000"/>
              <a:gd name="connsiteY91" fmla="*/ 488020 h 5003808"/>
              <a:gd name="connsiteX92" fmla="*/ 7245004 w 12192000"/>
              <a:gd name="connsiteY92" fmla="*/ 480274 h 5003808"/>
              <a:gd name="connsiteX93" fmla="*/ 7250514 w 12192000"/>
              <a:gd name="connsiteY93" fmla="*/ 481336 h 5003808"/>
              <a:gd name="connsiteX94" fmla="*/ 7277246 w 12192000"/>
              <a:gd name="connsiteY94" fmla="*/ 473612 h 5003808"/>
              <a:gd name="connsiteX95" fmla="*/ 7291092 w 12192000"/>
              <a:gd name="connsiteY95" fmla="*/ 471047 h 5003808"/>
              <a:gd name="connsiteX96" fmla="*/ 7294933 w 12192000"/>
              <a:gd name="connsiteY96" fmla="*/ 467379 h 5003808"/>
              <a:gd name="connsiteX97" fmla="*/ 7315408 w 12192000"/>
              <a:gd name="connsiteY97" fmla="*/ 465090 h 5003808"/>
              <a:gd name="connsiteX98" fmla="*/ 7317786 w 12192000"/>
              <a:gd name="connsiteY98" fmla="*/ 465936 h 5003808"/>
              <a:gd name="connsiteX99" fmla="*/ 7334572 w 12192000"/>
              <a:gd name="connsiteY99" fmla="*/ 459918 h 5003808"/>
              <a:gd name="connsiteX100" fmla="*/ 7348520 w 12192000"/>
              <a:gd name="connsiteY100" fmla="*/ 449880 h 5003808"/>
              <a:gd name="connsiteX101" fmla="*/ 7522997 w 12192000"/>
              <a:gd name="connsiteY101" fmla="*/ 446039 h 5003808"/>
              <a:gd name="connsiteX102" fmla="*/ 7686985 w 12192000"/>
              <a:gd name="connsiteY102" fmla="*/ 423635 h 5003808"/>
              <a:gd name="connsiteX103" fmla="*/ 7854068 w 12192000"/>
              <a:gd name="connsiteY103" fmla="*/ 413604 h 5003808"/>
              <a:gd name="connsiteX104" fmla="*/ 8034165 w 12192000"/>
              <a:gd name="connsiteY104" fmla="*/ 395529 h 5003808"/>
              <a:gd name="connsiteX105" fmla="*/ 8094381 w 12192000"/>
              <a:gd name="connsiteY105" fmla="*/ 399548 h 5003808"/>
              <a:gd name="connsiteX106" fmla="*/ 8146898 w 12192000"/>
              <a:gd name="connsiteY106" fmla="*/ 382388 h 5003808"/>
              <a:gd name="connsiteX107" fmla="*/ 8168993 w 12192000"/>
              <a:gd name="connsiteY107" fmla="*/ 388660 h 5003808"/>
              <a:gd name="connsiteX108" fmla="*/ 8172809 w 12192000"/>
              <a:gd name="connsiteY108" fmla="*/ 389967 h 5003808"/>
              <a:gd name="connsiteX109" fmla="*/ 8187962 w 12192000"/>
              <a:gd name="connsiteY109" fmla="*/ 390263 h 5003808"/>
              <a:gd name="connsiteX110" fmla="*/ 8192382 w 12192000"/>
              <a:gd name="connsiteY110" fmla="*/ 396522 h 5003808"/>
              <a:gd name="connsiteX111" fmla="*/ 8375192 w 12192000"/>
              <a:gd name="connsiteY111" fmla="*/ 387709 h 5003808"/>
              <a:gd name="connsiteX112" fmla="*/ 8454377 w 12192000"/>
              <a:gd name="connsiteY112" fmla="*/ 384161 h 5003808"/>
              <a:gd name="connsiteX113" fmla="*/ 8484740 w 12192000"/>
              <a:gd name="connsiteY113" fmla="*/ 388989 h 5003808"/>
              <a:gd name="connsiteX114" fmla="*/ 8601673 w 12192000"/>
              <a:gd name="connsiteY114" fmla="*/ 400931 h 5003808"/>
              <a:gd name="connsiteX115" fmla="*/ 8701676 w 12192000"/>
              <a:gd name="connsiteY115" fmla="*/ 405181 h 5003808"/>
              <a:gd name="connsiteX116" fmla="*/ 8773288 w 12192000"/>
              <a:gd name="connsiteY116" fmla="*/ 381907 h 5003808"/>
              <a:gd name="connsiteX117" fmla="*/ 8779909 w 12192000"/>
              <a:gd name="connsiteY117" fmla="*/ 386276 h 5003808"/>
              <a:gd name="connsiteX118" fmla="*/ 8829932 w 12192000"/>
              <a:gd name="connsiteY118" fmla="*/ 383073 h 5003808"/>
              <a:gd name="connsiteX119" fmla="*/ 9003386 w 12192000"/>
              <a:gd name="connsiteY119" fmla="*/ 340072 h 5003808"/>
              <a:gd name="connsiteX120" fmla="*/ 9101185 w 12192000"/>
              <a:gd name="connsiteY120" fmla="*/ 334692 h 5003808"/>
              <a:gd name="connsiteX121" fmla="*/ 9136185 w 12192000"/>
              <a:gd name="connsiteY121" fmla="*/ 337908 h 5003808"/>
              <a:gd name="connsiteX122" fmla="*/ 9194801 w 12192000"/>
              <a:gd name="connsiteY122" fmla="*/ 342979 h 5003808"/>
              <a:gd name="connsiteX123" fmla="*/ 9239316 w 12192000"/>
              <a:gd name="connsiteY123" fmla="*/ 359388 h 5003808"/>
              <a:gd name="connsiteX124" fmla="*/ 9288052 w 12192000"/>
              <a:gd name="connsiteY124" fmla="*/ 358626 h 5003808"/>
              <a:gd name="connsiteX125" fmla="*/ 9298465 w 12192000"/>
              <a:gd name="connsiteY125" fmla="*/ 342126 h 5003808"/>
              <a:gd name="connsiteX126" fmla="*/ 9350892 w 12192000"/>
              <a:gd name="connsiteY126" fmla="*/ 346608 h 5003808"/>
              <a:gd name="connsiteX127" fmla="*/ 9430522 w 12192000"/>
              <a:gd name="connsiteY127" fmla="*/ 355198 h 5003808"/>
              <a:gd name="connsiteX128" fmla="*/ 9476215 w 12192000"/>
              <a:gd name="connsiteY128" fmla="*/ 355937 h 5003808"/>
              <a:gd name="connsiteX129" fmla="*/ 9601276 w 12192000"/>
              <a:gd name="connsiteY129" fmla="*/ 362534 h 5003808"/>
              <a:gd name="connsiteX130" fmla="*/ 9726733 w 12192000"/>
              <a:gd name="connsiteY130" fmla="*/ 372631 h 5003808"/>
              <a:gd name="connsiteX131" fmla="*/ 9802144 w 12192000"/>
              <a:gd name="connsiteY131" fmla="*/ 398309 h 5003808"/>
              <a:gd name="connsiteX132" fmla="*/ 9905153 w 12192000"/>
              <a:gd name="connsiteY132" fmla="*/ 404480 h 5003808"/>
              <a:gd name="connsiteX133" fmla="*/ 9922553 w 12192000"/>
              <a:gd name="connsiteY133" fmla="*/ 408399 h 5003808"/>
              <a:gd name="connsiteX134" fmla="*/ 10044658 w 12192000"/>
              <a:gd name="connsiteY134" fmla="*/ 421907 h 5003808"/>
              <a:gd name="connsiteX135" fmla="*/ 10184585 w 12192000"/>
              <a:gd name="connsiteY135" fmla="*/ 410968 h 5003808"/>
              <a:gd name="connsiteX136" fmla="*/ 10366435 w 12192000"/>
              <a:gd name="connsiteY136" fmla="*/ 466258 h 5003808"/>
              <a:gd name="connsiteX137" fmla="*/ 10688220 w 12192000"/>
              <a:gd name="connsiteY137" fmla="*/ 546088 h 5003808"/>
              <a:gd name="connsiteX138" fmla="*/ 11026690 w 12192000"/>
              <a:gd name="connsiteY138" fmla="*/ 554511 h 5003808"/>
              <a:gd name="connsiteX139" fmla="*/ 11113779 w 12192000"/>
              <a:gd name="connsiteY139" fmla="*/ 537698 h 5003808"/>
              <a:gd name="connsiteX140" fmla="*/ 11369556 w 12192000"/>
              <a:gd name="connsiteY140" fmla="*/ 495549 h 5003808"/>
              <a:gd name="connsiteX141" fmla="*/ 11623342 w 12192000"/>
              <a:gd name="connsiteY141" fmla="*/ 392258 h 5003808"/>
              <a:gd name="connsiteX142" fmla="*/ 11786511 w 12192000"/>
              <a:gd name="connsiteY142" fmla="*/ 362220 h 5003808"/>
              <a:gd name="connsiteX143" fmla="*/ 11862577 w 12192000"/>
              <a:gd name="connsiteY143" fmla="*/ 334379 h 5003808"/>
              <a:gd name="connsiteX144" fmla="*/ 11916612 w 12192000"/>
              <a:gd name="connsiteY144" fmla="*/ 327640 h 5003808"/>
              <a:gd name="connsiteX145" fmla="*/ 11948830 w 12192000"/>
              <a:gd name="connsiteY145" fmla="*/ 321892 h 5003808"/>
              <a:gd name="connsiteX146" fmla="*/ 12001583 w 12192000"/>
              <a:gd name="connsiteY146" fmla="*/ 283473 h 5003808"/>
              <a:gd name="connsiteX147" fmla="*/ 12174977 w 12192000"/>
              <a:gd name="connsiteY147" fmla="*/ 268482 h 5003808"/>
              <a:gd name="connsiteX148" fmla="*/ 12192000 w 12192000"/>
              <a:gd name="connsiteY148" fmla="*/ 260379 h 5003808"/>
              <a:gd name="connsiteX149" fmla="*/ 12192000 w 12192000"/>
              <a:gd name="connsiteY149" fmla="*/ 5003808 h 5003808"/>
              <a:gd name="connsiteX150" fmla="*/ 0 w 12192000"/>
              <a:gd name="connsiteY150" fmla="*/ 5003808 h 5003808"/>
              <a:gd name="connsiteX151" fmla="*/ 0 w 12192000"/>
              <a:gd name="connsiteY151" fmla="*/ 621279 h 5003808"/>
              <a:gd name="connsiteX152" fmla="*/ 11075 w 12192000"/>
              <a:gd name="connsiteY152" fmla="*/ 619008 h 5003808"/>
              <a:gd name="connsiteX153" fmla="*/ 44061 w 12192000"/>
              <a:gd name="connsiteY153" fmla="*/ 612426 h 5003808"/>
              <a:gd name="connsiteX154" fmla="*/ 136694 w 12192000"/>
              <a:gd name="connsiteY154" fmla="*/ 560245 h 5003808"/>
              <a:gd name="connsiteX155" fmla="*/ 170342 w 12192000"/>
              <a:gd name="connsiteY155" fmla="*/ 554907 h 5003808"/>
              <a:gd name="connsiteX156" fmla="*/ 168955 w 12192000"/>
              <a:gd name="connsiteY156" fmla="*/ 545994 h 5003808"/>
              <a:gd name="connsiteX157" fmla="*/ 181474 w 12192000"/>
              <a:gd name="connsiteY157" fmla="*/ 545111 h 5003808"/>
              <a:gd name="connsiteX158" fmla="*/ 209440 w 12192000"/>
              <a:gd name="connsiteY158" fmla="*/ 544391 h 5003808"/>
              <a:gd name="connsiteX159" fmla="*/ 293152 w 12192000"/>
              <a:gd name="connsiteY159" fmla="*/ 540406 h 5003808"/>
              <a:gd name="connsiteX160" fmla="*/ 315693 w 12192000"/>
              <a:gd name="connsiteY160" fmla="*/ 522860 h 5003808"/>
              <a:gd name="connsiteX161" fmla="*/ 337305 w 12192000"/>
              <a:gd name="connsiteY161" fmla="*/ 522202 h 5003808"/>
              <a:gd name="connsiteX162" fmla="*/ 462252 w 12192000"/>
              <a:gd name="connsiteY162" fmla="*/ 496981 h 5003808"/>
              <a:gd name="connsiteX163" fmla="*/ 479457 w 12192000"/>
              <a:gd name="connsiteY163" fmla="*/ 494953 h 5003808"/>
              <a:gd name="connsiteX164" fmla="*/ 488653 w 12192000"/>
              <a:gd name="connsiteY164" fmla="*/ 487087 h 5003808"/>
              <a:gd name="connsiteX165" fmla="*/ 522053 w 12192000"/>
              <a:gd name="connsiteY165" fmla="*/ 484955 h 5003808"/>
              <a:gd name="connsiteX166" fmla="*/ 523520 w 12192000"/>
              <a:gd name="connsiteY166" fmla="*/ 480543 h 5003808"/>
              <a:gd name="connsiteX167" fmla="*/ 632714 w 12192000"/>
              <a:gd name="connsiteY167" fmla="*/ 440931 h 5003808"/>
              <a:gd name="connsiteX168" fmla="*/ 651426 w 12192000"/>
              <a:gd name="connsiteY168" fmla="*/ 434374 h 5003808"/>
              <a:gd name="connsiteX169" fmla="*/ 667724 w 12192000"/>
              <a:gd name="connsiteY169" fmla="*/ 435968 h 5003808"/>
              <a:gd name="connsiteX170" fmla="*/ 757679 w 12192000"/>
              <a:gd name="connsiteY170" fmla="*/ 428975 h 5003808"/>
              <a:gd name="connsiteX171" fmla="*/ 779159 w 12192000"/>
              <a:gd name="connsiteY171" fmla="*/ 431889 h 5003808"/>
              <a:gd name="connsiteX172" fmla="*/ 788293 w 12192000"/>
              <a:gd name="connsiteY172" fmla="*/ 438693 h 5003808"/>
              <a:gd name="connsiteX173" fmla="*/ 822923 w 12192000"/>
              <a:gd name="connsiteY173" fmla="*/ 424904 h 5003808"/>
              <a:gd name="connsiteX174" fmla="*/ 876559 w 12192000"/>
              <a:gd name="connsiteY174" fmla="*/ 414918 h 5003808"/>
              <a:gd name="connsiteX175" fmla="*/ 902011 w 12192000"/>
              <a:gd name="connsiteY175" fmla="*/ 407948 h 5003808"/>
              <a:gd name="connsiteX176" fmla="*/ 922715 w 12192000"/>
              <a:gd name="connsiteY176" fmla="*/ 411529 h 5003808"/>
              <a:gd name="connsiteX177" fmla="*/ 1040139 w 12192000"/>
              <a:gd name="connsiteY177" fmla="*/ 410420 h 5003808"/>
              <a:gd name="connsiteX178" fmla="*/ 1067251 w 12192000"/>
              <a:gd name="connsiteY178" fmla="*/ 416214 h 5003808"/>
              <a:gd name="connsiteX179" fmla="*/ 1080272 w 12192000"/>
              <a:gd name="connsiteY179" fmla="*/ 428499 h 5003808"/>
              <a:gd name="connsiteX180" fmla="*/ 1090219 w 12192000"/>
              <a:gd name="connsiteY180" fmla="*/ 423856 h 5003808"/>
              <a:gd name="connsiteX181" fmla="*/ 1161226 w 12192000"/>
              <a:gd name="connsiteY181" fmla="*/ 422134 h 5003808"/>
              <a:gd name="connsiteX182" fmla="*/ 1207525 w 12192000"/>
              <a:gd name="connsiteY182" fmla="*/ 419869 h 5003808"/>
              <a:gd name="connsiteX183" fmla="*/ 1210030 w 12192000"/>
              <a:gd name="connsiteY183" fmla="*/ 402635 h 5003808"/>
              <a:gd name="connsiteX184" fmla="*/ 1251170 w 12192000"/>
              <a:gd name="connsiteY184" fmla="*/ 395772 h 5003808"/>
              <a:gd name="connsiteX185" fmla="*/ 1295331 w 12192000"/>
              <a:gd name="connsiteY185" fmla="*/ 406012 h 5003808"/>
              <a:gd name="connsiteX186" fmla="*/ 1347118 w 12192000"/>
              <a:gd name="connsiteY186" fmla="*/ 403534 h 5003808"/>
              <a:gd name="connsiteX187" fmla="*/ 1378108 w 12192000"/>
              <a:gd name="connsiteY187" fmla="*/ 402240 h 5003808"/>
              <a:gd name="connsiteX188" fmla="*/ 1459192 w 12192000"/>
              <a:gd name="connsiteY188" fmla="*/ 384749 h 5003808"/>
              <a:gd name="connsiteX189" fmla="*/ 1590120 w 12192000"/>
              <a:gd name="connsiteY189" fmla="*/ 321438 h 5003808"/>
              <a:gd name="connsiteX190" fmla="*/ 1631417 w 12192000"/>
              <a:gd name="connsiteY190" fmla="*/ 312057 h 5003808"/>
              <a:gd name="connsiteX191" fmla="*/ 1638727 w 12192000"/>
              <a:gd name="connsiteY191" fmla="*/ 315440 h 5003808"/>
              <a:gd name="connsiteX192" fmla="*/ 1844438 w 12192000"/>
              <a:gd name="connsiteY192" fmla="*/ 275134 h 5003808"/>
              <a:gd name="connsiteX193" fmla="*/ 1881324 w 12192000"/>
              <a:gd name="connsiteY193" fmla="*/ 272327 h 5003808"/>
              <a:gd name="connsiteX194" fmla="*/ 1908999 w 12192000"/>
              <a:gd name="connsiteY194" fmla="*/ 273168 h 5003808"/>
              <a:gd name="connsiteX195" fmla="*/ 1974956 w 12192000"/>
              <a:gd name="connsiteY195" fmla="*/ 259788 h 5003808"/>
              <a:gd name="connsiteX196" fmla="*/ 2082409 w 12192000"/>
              <a:gd name="connsiteY196" fmla="*/ 231120 h 5003808"/>
              <a:gd name="connsiteX197" fmla="*/ 2105639 w 12192000"/>
              <a:gd name="connsiteY197" fmla="*/ 226478 h 5003808"/>
              <a:gd name="connsiteX198" fmla="*/ 2126992 w 12192000"/>
              <a:gd name="connsiteY198" fmla="*/ 228298 h 5003808"/>
              <a:gd name="connsiteX199" fmla="*/ 2133154 w 12192000"/>
              <a:gd name="connsiteY199" fmla="*/ 233782 h 5003808"/>
              <a:gd name="connsiteX200" fmla="*/ 2146154 w 12192000"/>
              <a:gd name="connsiteY200" fmla="*/ 232162 h 5003808"/>
              <a:gd name="connsiteX201" fmla="*/ 2149901 w 12192000"/>
              <a:gd name="connsiteY201" fmla="*/ 232946 h 5003808"/>
              <a:gd name="connsiteX202" fmla="*/ 2171100 w 12192000"/>
              <a:gd name="connsiteY202" fmla="*/ 236219 h 5003808"/>
              <a:gd name="connsiteX203" fmla="*/ 2209148 w 12192000"/>
              <a:gd name="connsiteY203" fmla="*/ 213055 h 5003808"/>
              <a:gd name="connsiteX204" fmla="*/ 2261889 w 12192000"/>
              <a:gd name="connsiteY204" fmla="*/ 209362 h 5003808"/>
              <a:gd name="connsiteX205" fmla="*/ 2452315 w 12192000"/>
              <a:gd name="connsiteY205" fmla="*/ 156729 h 5003808"/>
              <a:gd name="connsiteX206" fmla="*/ 2487710 w 12192000"/>
              <a:gd name="connsiteY206" fmla="*/ 173097 h 5003808"/>
              <a:gd name="connsiteX207" fmla="*/ 2567870 w 12192000"/>
              <a:gd name="connsiteY207" fmla="*/ 160252 h 5003808"/>
              <a:gd name="connsiteX208" fmla="*/ 2677053 w 12192000"/>
              <a:gd name="connsiteY208" fmla="*/ 96343 h 5003808"/>
              <a:gd name="connsiteX209" fmla="*/ 2823914 w 12192000"/>
              <a:gd name="connsiteY209" fmla="*/ 70697 h 5003808"/>
              <a:gd name="connsiteX210" fmla="*/ 2831912 w 12192000"/>
              <a:gd name="connsiteY210" fmla="*/ 59256 h 5003808"/>
              <a:gd name="connsiteX211" fmla="*/ 2843870 w 12192000"/>
              <a:gd name="connsiteY211" fmla="*/ 51337 h 5003808"/>
              <a:gd name="connsiteX212" fmla="*/ 2846217 w 12192000"/>
              <a:gd name="connsiteY212" fmla="*/ 51855 h 5003808"/>
              <a:gd name="connsiteX213" fmla="*/ 2862745 w 12192000"/>
              <a:gd name="connsiteY213" fmla="*/ 47072 h 5003808"/>
              <a:gd name="connsiteX214" fmla="*/ 2864596 w 12192000"/>
              <a:gd name="connsiteY214" fmla="*/ 43048 h 5003808"/>
              <a:gd name="connsiteX215" fmla="*/ 2875381 w 12192000"/>
              <a:gd name="connsiteY215" fmla="*/ 38833 h 5003808"/>
              <a:gd name="connsiteX216" fmla="*/ 2895139 w 12192000"/>
              <a:gd name="connsiteY216" fmla="*/ 28016 h 5003808"/>
              <a:gd name="connsiteX217" fmla="*/ 2900232 w 12192000"/>
              <a:gd name="connsiteY217" fmla="*/ 28348 h 5003808"/>
              <a:gd name="connsiteX218" fmla="*/ 2932205 w 12192000"/>
              <a:gd name="connsiteY218" fmla="*/ 15703 h 5003808"/>
              <a:gd name="connsiteX219" fmla="*/ 2933310 w 12192000"/>
              <a:gd name="connsiteY219" fmla="*/ 16646 h 5003808"/>
              <a:gd name="connsiteX220" fmla="*/ 2945218 w 12192000"/>
              <a:gd name="connsiteY220" fmla="*/ 17971 h 5003808"/>
              <a:gd name="connsiteX221" fmla="*/ 2966465 w 12192000"/>
              <a:gd name="connsiteY221" fmla="*/ 17947 h 5003808"/>
              <a:gd name="connsiteX222" fmla="*/ 3023668 w 12192000"/>
              <a:gd name="connsiteY222" fmla="*/ 31735 h 5003808"/>
              <a:gd name="connsiteX223" fmla="*/ 3057077 w 12192000"/>
              <a:gd name="connsiteY223" fmla="*/ 18675 h 5003808"/>
              <a:gd name="connsiteX224" fmla="*/ 3151915 w 12192000"/>
              <a:gd name="connsiteY224" fmla="*/ 15073 h 5003808"/>
              <a:gd name="connsiteX225" fmla="*/ 3251671 w 12192000"/>
              <a:gd name="connsiteY225" fmla="*/ 35405 h 5003808"/>
              <a:gd name="connsiteX226" fmla="*/ 3351400 w 12192000"/>
              <a:gd name="connsiteY226" fmla="*/ 36517 h 5003808"/>
              <a:gd name="connsiteX227" fmla="*/ 3387481 w 12192000"/>
              <a:gd name="connsiteY227" fmla="*/ 35273 h 5003808"/>
              <a:gd name="connsiteX228" fmla="*/ 3451923 w 12192000"/>
              <a:gd name="connsiteY228" fmla="*/ 40312 h 5003808"/>
              <a:gd name="connsiteX229" fmla="*/ 3481520 w 12192000"/>
              <a:gd name="connsiteY229" fmla="*/ 47117 h 5003808"/>
              <a:gd name="connsiteX230" fmla="*/ 3482804 w 12192000"/>
              <a:gd name="connsiteY230" fmla="*/ 46642 h 5003808"/>
              <a:gd name="connsiteX231" fmla="*/ 3485495 w 12192000"/>
              <a:gd name="connsiteY231" fmla="*/ 49751 h 5003808"/>
              <a:gd name="connsiteX232" fmla="*/ 3490972 w 12192000"/>
              <a:gd name="connsiteY232" fmla="*/ 51116 h 5003808"/>
              <a:gd name="connsiteX233" fmla="*/ 3505835 w 12192000"/>
              <a:gd name="connsiteY233" fmla="*/ 49907 h 5003808"/>
              <a:gd name="connsiteX234" fmla="*/ 3511410 w 12192000"/>
              <a:gd name="connsiteY234" fmla="*/ 48638 h 5003808"/>
              <a:gd name="connsiteX235" fmla="*/ 3519598 w 12192000"/>
              <a:gd name="connsiteY235" fmla="*/ 48513 h 5003808"/>
              <a:gd name="connsiteX236" fmla="*/ 3519807 w 12192000"/>
              <a:gd name="connsiteY236" fmla="*/ 48768 h 5003808"/>
              <a:gd name="connsiteX237" fmla="*/ 3527466 w 12192000"/>
              <a:gd name="connsiteY237" fmla="*/ 48146 h 5003808"/>
              <a:gd name="connsiteX238" fmla="*/ 3564889 w 12192000"/>
              <a:gd name="connsiteY238" fmla="*/ 41820 h 5003808"/>
              <a:gd name="connsiteX239" fmla="*/ 3614922 w 12192000"/>
              <a:gd name="connsiteY239" fmla="*/ 65634 h 5003808"/>
              <a:gd name="connsiteX240" fmla="*/ 3635506 w 12192000"/>
              <a:gd name="connsiteY240" fmla="*/ 69548 h 5003808"/>
              <a:gd name="connsiteX241" fmla="*/ 3646525 w 12192000"/>
              <a:gd name="connsiteY241" fmla="*/ 73023 h 5003808"/>
              <a:gd name="connsiteX242" fmla="*/ 3647224 w 12192000"/>
              <a:gd name="connsiteY242" fmla="*/ 74133 h 5003808"/>
              <a:gd name="connsiteX243" fmla="*/ 3683100 w 12192000"/>
              <a:gd name="connsiteY243" fmla="*/ 67939 h 5003808"/>
              <a:gd name="connsiteX244" fmla="*/ 3687901 w 12192000"/>
              <a:gd name="connsiteY244" fmla="*/ 69202 h 5003808"/>
              <a:gd name="connsiteX245" fmla="*/ 3711234 w 12192000"/>
              <a:gd name="connsiteY245" fmla="*/ 62495 h 5003808"/>
              <a:gd name="connsiteX246" fmla="*/ 3723318 w 12192000"/>
              <a:gd name="connsiteY246" fmla="*/ 60455 h 5003808"/>
              <a:gd name="connsiteX247" fmla="*/ 3726677 w 12192000"/>
              <a:gd name="connsiteY247" fmla="*/ 56942 h 5003808"/>
              <a:gd name="connsiteX248" fmla="*/ 3744535 w 12192000"/>
              <a:gd name="connsiteY248" fmla="*/ 55420 h 5003808"/>
              <a:gd name="connsiteX249" fmla="*/ 3746608 w 12192000"/>
              <a:gd name="connsiteY249" fmla="*/ 56352 h 5003808"/>
              <a:gd name="connsiteX250" fmla="*/ 3761262 w 12192000"/>
              <a:gd name="connsiteY250" fmla="*/ 50977 h 5003808"/>
              <a:gd name="connsiteX251" fmla="*/ 3773451 w 12192000"/>
              <a:gd name="connsiteY251" fmla="*/ 41496 h 5003808"/>
              <a:gd name="connsiteX252" fmla="*/ 3925626 w 12192000"/>
              <a:gd name="connsiteY252" fmla="*/ 44131 h 5003808"/>
              <a:gd name="connsiteX253" fmla="*/ 4056184 w 12192000"/>
              <a:gd name="connsiteY253"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877770 w 12192000"/>
              <a:gd name="connsiteY46" fmla="*/ 287577 h 5003808"/>
              <a:gd name="connsiteX47" fmla="*/ 5989615 w 12192000"/>
              <a:gd name="connsiteY47" fmla="*/ 310275 h 5003808"/>
              <a:gd name="connsiteX48" fmla="*/ 5996857 w 12192000"/>
              <a:gd name="connsiteY48" fmla="*/ 314161 h 5003808"/>
              <a:gd name="connsiteX49" fmla="*/ 6037387 w 12192000"/>
              <a:gd name="connsiteY49" fmla="*/ 303138 h 5003808"/>
              <a:gd name="connsiteX50" fmla="*/ 6113074 w 12192000"/>
              <a:gd name="connsiteY50" fmla="*/ 316457 h 5003808"/>
              <a:gd name="connsiteX51" fmla="*/ 6280929 w 12192000"/>
              <a:gd name="connsiteY51" fmla="*/ 341056 h 5003808"/>
              <a:gd name="connsiteX52" fmla="*/ 6298665 w 12192000"/>
              <a:gd name="connsiteY52" fmla="*/ 333543 h 5003808"/>
              <a:gd name="connsiteX53" fmla="*/ 6317326 w 12192000"/>
              <a:gd name="connsiteY53" fmla="*/ 330406 h 5003808"/>
              <a:gd name="connsiteX54" fmla="*/ 6319212 w 12192000"/>
              <a:gd name="connsiteY54" fmla="*/ 331616 h 5003808"/>
              <a:gd name="connsiteX55" fmla="*/ 6339724 w 12192000"/>
              <a:gd name="connsiteY55" fmla="*/ 332710 h 5003808"/>
              <a:gd name="connsiteX56" fmla="*/ 6345010 w 12192000"/>
              <a:gd name="connsiteY56" fmla="*/ 329760 h 5003808"/>
              <a:gd name="connsiteX57" fmla="*/ 6359332 w 12192000"/>
              <a:gd name="connsiteY57" fmla="*/ 329511 h 5003808"/>
              <a:gd name="connsiteX58" fmla="*/ 6388220 w 12192000"/>
              <a:gd name="connsiteY58" fmla="*/ 326326 h 5003808"/>
              <a:gd name="connsiteX59" fmla="*/ 6392994 w 12192000"/>
              <a:gd name="connsiteY59" fmla="*/ 328256 h 5003808"/>
              <a:gd name="connsiteX60" fmla="*/ 6435581 w 12192000"/>
              <a:gd name="connsiteY60" fmla="*/ 327387 h 5003808"/>
              <a:gd name="connsiteX61" fmla="*/ 6435870 w 12192000"/>
              <a:gd name="connsiteY61" fmla="*/ 328575 h 5003808"/>
              <a:gd name="connsiteX62" fmla="*/ 6446571 w 12192000"/>
              <a:gd name="connsiteY62" fmla="*/ 333569 h 5003808"/>
              <a:gd name="connsiteX63" fmla="*/ 6467701 w 12192000"/>
              <a:gd name="connsiteY63" fmla="*/ 340377 h 5003808"/>
              <a:gd name="connsiteX64" fmla="*/ 6512727 w 12192000"/>
              <a:gd name="connsiteY64" fmla="*/ 370917 h 5003808"/>
              <a:gd name="connsiteX65" fmla="*/ 6557094 w 12192000"/>
              <a:gd name="connsiteY65" fmla="*/ 370144 h 5003808"/>
              <a:gd name="connsiteX66" fmla="*/ 6565879 w 12192000"/>
              <a:gd name="connsiteY66" fmla="*/ 370642 h 5003808"/>
              <a:gd name="connsiteX67" fmla="*/ 6565997 w 12192000"/>
              <a:gd name="connsiteY67" fmla="*/ 370922 h 5003808"/>
              <a:gd name="connsiteX68" fmla="*/ 6575147 w 12192000"/>
              <a:gd name="connsiteY68" fmla="*/ 371986 h 5003808"/>
              <a:gd name="connsiteX69" fmla="*/ 6581899 w 12192000"/>
              <a:gd name="connsiteY69" fmla="*/ 371550 h 5003808"/>
              <a:gd name="connsiteX70" fmla="*/ 6598943 w 12192000"/>
              <a:gd name="connsiteY70" fmla="*/ 372518 h 5003808"/>
              <a:gd name="connsiteX71" fmla="*/ 6604421 w 12192000"/>
              <a:gd name="connsiteY71" fmla="*/ 374645 h 5003808"/>
              <a:gd name="connsiteX72" fmla="*/ 6606035 w 12192000"/>
              <a:gd name="connsiteY72" fmla="*/ 378077 h 5003808"/>
              <a:gd name="connsiteX73" fmla="*/ 6607669 w 12192000"/>
              <a:gd name="connsiteY73" fmla="*/ 377798 h 5003808"/>
              <a:gd name="connsiteX74" fmla="*/ 6637532 w 12192000"/>
              <a:gd name="connsiteY74" fmla="*/ 388737 h 5003808"/>
              <a:gd name="connsiteX75" fmla="*/ 6706880 w 12192000"/>
              <a:gd name="connsiteY75" fmla="*/ 402993 h 5003808"/>
              <a:gd name="connsiteX76" fmla="*/ 6747500 w 12192000"/>
              <a:gd name="connsiteY76" fmla="*/ 406998 h 5003808"/>
              <a:gd name="connsiteX77" fmla="*/ 6857783 w 12192000"/>
              <a:gd name="connsiteY77" fmla="*/ 422517 h 5003808"/>
              <a:gd name="connsiteX78" fmla="*/ 6967720 w 12192000"/>
              <a:gd name="connsiteY78" fmla="*/ 441551 h 5003808"/>
              <a:gd name="connsiteX79" fmla="*/ 7018394 w 12192000"/>
              <a:gd name="connsiteY79" fmla="*/ 470443 h 5003808"/>
              <a:gd name="connsiteX80" fmla="*/ 7024679 w 12192000"/>
              <a:gd name="connsiteY80" fmla="*/ 471580 h 5003808"/>
              <a:gd name="connsiteX81" fmla="*/ 7041715 w 12192000"/>
              <a:gd name="connsiteY81" fmla="*/ 469732 h 5003808"/>
              <a:gd name="connsiteX82" fmla="*/ 7048103 w 12192000"/>
              <a:gd name="connsiteY82" fmla="*/ 468222 h 5003808"/>
              <a:gd name="connsiteX83" fmla="*/ 7057490 w 12192000"/>
              <a:gd name="connsiteY83" fmla="*/ 467747 h 5003808"/>
              <a:gd name="connsiteX84" fmla="*/ 7057730 w 12192000"/>
              <a:gd name="connsiteY84" fmla="*/ 467995 h 5003808"/>
              <a:gd name="connsiteX85" fmla="*/ 7066511 w 12192000"/>
              <a:gd name="connsiteY85" fmla="*/ 467044 h 5003808"/>
              <a:gd name="connsiteX86" fmla="*/ 7109401 w 12192000"/>
              <a:gd name="connsiteY86" fmla="*/ 459098 h 5003808"/>
              <a:gd name="connsiteX87" fmla="*/ 7166830 w 12192000"/>
              <a:gd name="connsiteY87" fmla="*/ 480867 h 5003808"/>
              <a:gd name="connsiteX88" fmla="*/ 7190442 w 12192000"/>
              <a:gd name="connsiteY88" fmla="*/ 483920 h 5003808"/>
              <a:gd name="connsiteX89" fmla="*/ 7203083 w 12192000"/>
              <a:gd name="connsiteY89" fmla="*/ 486936 h 5003808"/>
              <a:gd name="connsiteX90" fmla="*/ 7203894 w 12192000"/>
              <a:gd name="connsiteY90" fmla="*/ 488020 h 5003808"/>
              <a:gd name="connsiteX91" fmla="*/ 7245004 w 12192000"/>
              <a:gd name="connsiteY91" fmla="*/ 480274 h 5003808"/>
              <a:gd name="connsiteX92" fmla="*/ 7250514 w 12192000"/>
              <a:gd name="connsiteY92" fmla="*/ 481336 h 5003808"/>
              <a:gd name="connsiteX93" fmla="*/ 7277246 w 12192000"/>
              <a:gd name="connsiteY93" fmla="*/ 473612 h 5003808"/>
              <a:gd name="connsiteX94" fmla="*/ 7291092 w 12192000"/>
              <a:gd name="connsiteY94" fmla="*/ 471047 h 5003808"/>
              <a:gd name="connsiteX95" fmla="*/ 7294933 w 12192000"/>
              <a:gd name="connsiteY95" fmla="*/ 467379 h 5003808"/>
              <a:gd name="connsiteX96" fmla="*/ 7315408 w 12192000"/>
              <a:gd name="connsiteY96" fmla="*/ 465090 h 5003808"/>
              <a:gd name="connsiteX97" fmla="*/ 7317786 w 12192000"/>
              <a:gd name="connsiteY97" fmla="*/ 465936 h 5003808"/>
              <a:gd name="connsiteX98" fmla="*/ 7334572 w 12192000"/>
              <a:gd name="connsiteY98" fmla="*/ 459918 h 5003808"/>
              <a:gd name="connsiteX99" fmla="*/ 7348520 w 12192000"/>
              <a:gd name="connsiteY99" fmla="*/ 449880 h 5003808"/>
              <a:gd name="connsiteX100" fmla="*/ 7522997 w 12192000"/>
              <a:gd name="connsiteY100" fmla="*/ 446039 h 5003808"/>
              <a:gd name="connsiteX101" fmla="*/ 7686985 w 12192000"/>
              <a:gd name="connsiteY101" fmla="*/ 423635 h 5003808"/>
              <a:gd name="connsiteX102" fmla="*/ 7854068 w 12192000"/>
              <a:gd name="connsiteY102" fmla="*/ 413604 h 5003808"/>
              <a:gd name="connsiteX103" fmla="*/ 8034165 w 12192000"/>
              <a:gd name="connsiteY103" fmla="*/ 395529 h 5003808"/>
              <a:gd name="connsiteX104" fmla="*/ 8094381 w 12192000"/>
              <a:gd name="connsiteY104" fmla="*/ 399548 h 5003808"/>
              <a:gd name="connsiteX105" fmla="*/ 8146898 w 12192000"/>
              <a:gd name="connsiteY105" fmla="*/ 382388 h 5003808"/>
              <a:gd name="connsiteX106" fmla="*/ 8168993 w 12192000"/>
              <a:gd name="connsiteY106" fmla="*/ 388660 h 5003808"/>
              <a:gd name="connsiteX107" fmla="*/ 8172809 w 12192000"/>
              <a:gd name="connsiteY107" fmla="*/ 389967 h 5003808"/>
              <a:gd name="connsiteX108" fmla="*/ 8187962 w 12192000"/>
              <a:gd name="connsiteY108" fmla="*/ 390263 h 5003808"/>
              <a:gd name="connsiteX109" fmla="*/ 8192382 w 12192000"/>
              <a:gd name="connsiteY109" fmla="*/ 396522 h 5003808"/>
              <a:gd name="connsiteX110" fmla="*/ 8375192 w 12192000"/>
              <a:gd name="connsiteY110" fmla="*/ 387709 h 5003808"/>
              <a:gd name="connsiteX111" fmla="*/ 8454377 w 12192000"/>
              <a:gd name="connsiteY111" fmla="*/ 384161 h 5003808"/>
              <a:gd name="connsiteX112" fmla="*/ 8484740 w 12192000"/>
              <a:gd name="connsiteY112" fmla="*/ 388989 h 5003808"/>
              <a:gd name="connsiteX113" fmla="*/ 8601673 w 12192000"/>
              <a:gd name="connsiteY113" fmla="*/ 400931 h 5003808"/>
              <a:gd name="connsiteX114" fmla="*/ 8701676 w 12192000"/>
              <a:gd name="connsiteY114" fmla="*/ 405181 h 5003808"/>
              <a:gd name="connsiteX115" fmla="*/ 8773288 w 12192000"/>
              <a:gd name="connsiteY115" fmla="*/ 381907 h 5003808"/>
              <a:gd name="connsiteX116" fmla="*/ 8779909 w 12192000"/>
              <a:gd name="connsiteY116" fmla="*/ 386276 h 5003808"/>
              <a:gd name="connsiteX117" fmla="*/ 8829932 w 12192000"/>
              <a:gd name="connsiteY117" fmla="*/ 383073 h 5003808"/>
              <a:gd name="connsiteX118" fmla="*/ 9003386 w 12192000"/>
              <a:gd name="connsiteY118" fmla="*/ 340072 h 5003808"/>
              <a:gd name="connsiteX119" fmla="*/ 9101185 w 12192000"/>
              <a:gd name="connsiteY119" fmla="*/ 334692 h 5003808"/>
              <a:gd name="connsiteX120" fmla="*/ 9136185 w 12192000"/>
              <a:gd name="connsiteY120" fmla="*/ 337908 h 5003808"/>
              <a:gd name="connsiteX121" fmla="*/ 9194801 w 12192000"/>
              <a:gd name="connsiteY121" fmla="*/ 342979 h 5003808"/>
              <a:gd name="connsiteX122" fmla="*/ 9239316 w 12192000"/>
              <a:gd name="connsiteY122" fmla="*/ 359388 h 5003808"/>
              <a:gd name="connsiteX123" fmla="*/ 9288052 w 12192000"/>
              <a:gd name="connsiteY123" fmla="*/ 358626 h 5003808"/>
              <a:gd name="connsiteX124" fmla="*/ 9298465 w 12192000"/>
              <a:gd name="connsiteY124" fmla="*/ 342126 h 5003808"/>
              <a:gd name="connsiteX125" fmla="*/ 9350892 w 12192000"/>
              <a:gd name="connsiteY125" fmla="*/ 346608 h 5003808"/>
              <a:gd name="connsiteX126" fmla="*/ 9430522 w 12192000"/>
              <a:gd name="connsiteY126" fmla="*/ 355198 h 5003808"/>
              <a:gd name="connsiteX127" fmla="*/ 9476215 w 12192000"/>
              <a:gd name="connsiteY127" fmla="*/ 355937 h 5003808"/>
              <a:gd name="connsiteX128" fmla="*/ 9601276 w 12192000"/>
              <a:gd name="connsiteY128" fmla="*/ 362534 h 5003808"/>
              <a:gd name="connsiteX129" fmla="*/ 9726733 w 12192000"/>
              <a:gd name="connsiteY129" fmla="*/ 372631 h 5003808"/>
              <a:gd name="connsiteX130" fmla="*/ 9802144 w 12192000"/>
              <a:gd name="connsiteY130" fmla="*/ 398309 h 5003808"/>
              <a:gd name="connsiteX131" fmla="*/ 9905153 w 12192000"/>
              <a:gd name="connsiteY131" fmla="*/ 404480 h 5003808"/>
              <a:gd name="connsiteX132" fmla="*/ 9922553 w 12192000"/>
              <a:gd name="connsiteY132" fmla="*/ 408399 h 5003808"/>
              <a:gd name="connsiteX133" fmla="*/ 10044658 w 12192000"/>
              <a:gd name="connsiteY133" fmla="*/ 421907 h 5003808"/>
              <a:gd name="connsiteX134" fmla="*/ 10184585 w 12192000"/>
              <a:gd name="connsiteY134" fmla="*/ 410968 h 5003808"/>
              <a:gd name="connsiteX135" fmla="*/ 10366435 w 12192000"/>
              <a:gd name="connsiteY135" fmla="*/ 466258 h 5003808"/>
              <a:gd name="connsiteX136" fmla="*/ 10688220 w 12192000"/>
              <a:gd name="connsiteY136" fmla="*/ 546088 h 5003808"/>
              <a:gd name="connsiteX137" fmla="*/ 11026690 w 12192000"/>
              <a:gd name="connsiteY137" fmla="*/ 554511 h 5003808"/>
              <a:gd name="connsiteX138" fmla="*/ 11113779 w 12192000"/>
              <a:gd name="connsiteY138" fmla="*/ 537698 h 5003808"/>
              <a:gd name="connsiteX139" fmla="*/ 11369556 w 12192000"/>
              <a:gd name="connsiteY139" fmla="*/ 495549 h 5003808"/>
              <a:gd name="connsiteX140" fmla="*/ 11623342 w 12192000"/>
              <a:gd name="connsiteY140" fmla="*/ 392258 h 5003808"/>
              <a:gd name="connsiteX141" fmla="*/ 11786511 w 12192000"/>
              <a:gd name="connsiteY141" fmla="*/ 362220 h 5003808"/>
              <a:gd name="connsiteX142" fmla="*/ 11862577 w 12192000"/>
              <a:gd name="connsiteY142" fmla="*/ 334379 h 5003808"/>
              <a:gd name="connsiteX143" fmla="*/ 11916612 w 12192000"/>
              <a:gd name="connsiteY143" fmla="*/ 327640 h 5003808"/>
              <a:gd name="connsiteX144" fmla="*/ 11948830 w 12192000"/>
              <a:gd name="connsiteY144" fmla="*/ 321892 h 5003808"/>
              <a:gd name="connsiteX145" fmla="*/ 12001583 w 12192000"/>
              <a:gd name="connsiteY145" fmla="*/ 283473 h 5003808"/>
              <a:gd name="connsiteX146" fmla="*/ 12174977 w 12192000"/>
              <a:gd name="connsiteY146" fmla="*/ 268482 h 5003808"/>
              <a:gd name="connsiteX147" fmla="*/ 12192000 w 12192000"/>
              <a:gd name="connsiteY147" fmla="*/ 260379 h 5003808"/>
              <a:gd name="connsiteX148" fmla="*/ 12192000 w 12192000"/>
              <a:gd name="connsiteY148" fmla="*/ 5003808 h 5003808"/>
              <a:gd name="connsiteX149" fmla="*/ 0 w 12192000"/>
              <a:gd name="connsiteY149" fmla="*/ 5003808 h 5003808"/>
              <a:gd name="connsiteX150" fmla="*/ 0 w 12192000"/>
              <a:gd name="connsiteY150" fmla="*/ 621279 h 5003808"/>
              <a:gd name="connsiteX151" fmla="*/ 11075 w 12192000"/>
              <a:gd name="connsiteY151" fmla="*/ 619008 h 5003808"/>
              <a:gd name="connsiteX152" fmla="*/ 44061 w 12192000"/>
              <a:gd name="connsiteY152" fmla="*/ 612426 h 5003808"/>
              <a:gd name="connsiteX153" fmla="*/ 136694 w 12192000"/>
              <a:gd name="connsiteY153" fmla="*/ 560245 h 5003808"/>
              <a:gd name="connsiteX154" fmla="*/ 170342 w 12192000"/>
              <a:gd name="connsiteY154" fmla="*/ 554907 h 5003808"/>
              <a:gd name="connsiteX155" fmla="*/ 168955 w 12192000"/>
              <a:gd name="connsiteY155" fmla="*/ 545994 h 5003808"/>
              <a:gd name="connsiteX156" fmla="*/ 181474 w 12192000"/>
              <a:gd name="connsiteY156" fmla="*/ 545111 h 5003808"/>
              <a:gd name="connsiteX157" fmla="*/ 209440 w 12192000"/>
              <a:gd name="connsiteY157" fmla="*/ 544391 h 5003808"/>
              <a:gd name="connsiteX158" fmla="*/ 293152 w 12192000"/>
              <a:gd name="connsiteY158" fmla="*/ 540406 h 5003808"/>
              <a:gd name="connsiteX159" fmla="*/ 315693 w 12192000"/>
              <a:gd name="connsiteY159" fmla="*/ 522860 h 5003808"/>
              <a:gd name="connsiteX160" fmla="*/ 337305 w 12192000"/>
              <a:gd name="connsiteY160" fmla="*/ 522202 h 5003808"/>
              <a:gd name="connsiteX161" fmla="*/ 462252 w 12192000"/>
              <a:gd name="connsiteY161" fmla="*/ 496981 h 5003808"/>
              <a:gd name="connsiteX162" fmla="*/ 479457 w 12192000"/>
              <a:gd name="connsiteY162" fmla="*/ 494953 h 5003808"/>
              <a:gd name="connsiteX163" fmla="*/ 488653 w 12192000"/>
              <a:gd name="connsiteY163" fmla="*/ 487087 h 5003808"/>
              <a:gd name="connsiteX164" fmla="*/ 522053 w 12192000"/>
              <a:gd name="connsiteY164" fmla="*/ 484955 h 5003808"/>
              <a:gd name="connsiteX165" fmla="*/ 523520 w 12192000"/>
              <a:gd name="connsiteY165" fmla="*/ 480543 h 5003808"/>
              <a:gd name="connsiteX166" fmla="*/ 632714 w 12192000"/>
              <a:gd name="connsiteY166" fmla="*/ 440931 h 5003808"/>
              <a:gd name="connsiteX167" fmla="*/ 651426 w 12192000"/>
              <a:gd name="connsiteY167" fmla="*/ 434374 h 5003808"/>
              <a:gd name="connsiteX168" fmla="*/ 667724 w 12192000"/>
              <a:gd name="connsiteY168" fmla="*/ 435968 h 5003808"/>
              <a:gd name="connsiteX169" fmla="*/ 757679 w 12192000"/>
              <a:gd name="connsiteY169" fmla="*/ 428975 h 5003808"/>
              <a:gd name="connsiteX170" fmla="*/ 779159 w 12192000"/>
              <a:gd name="connsiteY170" fmla="*/ 431889 h 5003808"/>
              <a:gd name="connsiteX171" fmla="*/ 788293 w 12192000"/>
              <a:gd name="connsiteY171" fmla="*/ 438693 h 5003808"/>
              <a:gd name="connsiteX172" fmla="*/ 822923 w 12192000"/>
              <a:gd name="connsiteY172" fmla="*/ 424904 h 5003808"/>
              <a:gd name="connsiteX173" fmla="*/ 876559 w 12192000"/>
              <a:gd name="connsiteY173" fmla="*/ 414918 h 5003808"/>
              <a:gd name="connsiteX174" fmla="*/ 902011 w 12192000"/>
              <a:gd name="connsiteY174" fmla="*/ 407948 h 5003808"/>
              <a:gd name="connsiteX175" fmla="*/ 922715 w 12192000"/>
              <a:gd name="connsiteY175" fmla="*/ 411529 h 5003808"/>
              <a:gd name="connsiteX176" fmla="*/ 1040139 w 12192000"/>
              <a:gd name="connsiteY176" fmla="*/ 410420 h 5003808"/>
              <a:gd name="connsiteX177" fmla="*/ 1067251 w 12192000"/>
              <a:gd name="connsiteY177" fmla="*/ 416214 h 5003808"/>
              <a:gd name="connsiteX178" fmla="*/ 1080272 w 12192000"/>
              <a:gd name="connsiteY178" fmla="*/ 428499 h 5003808"/>
              <a:gd name="connsiteX179" fmla="*/ 1090219 w 12192000"/>
              <a:gd name="connsiteY179" fmla="*/ 423856 h 5003808"/>
              <a:gd name="connsiteX180" fmla="*/ 1161226 w 12192000"/>
              <a:gd name="connsiteY180" fmla="*/ 422134 h 5003808"/>
              <a:gd name="connsiteX181" fmla="*/ 1207525 w 12192000"/>
              <a:gd name="connsiteY181" fmla="*/ 419869 h 5003808"/>
              <a:gd name="connsiteX182" fmla="*/ 1210030 w 12192000"/>
              <a:gd name="connsiteY182" fmla="*/ 402635 h 5003808"/>
              <a:gd name="connsiteX183" fmla="*/ 1251170 w 12192000"/>
              <a:gd name="connsiteY183" fmla="*/ 395772 h 5003808"/>
              <a:gd name="connsiteX184" fmla="*/ 1295331 w 12192000"/>
              <a:gd name="connsiteY184" fmla="*/ 406012 h 5003808"/>
              <a:gd name="connsiteX185" fmla="*/ 1347118 w 12192000"/>
              <a:gd name="connsiteY185" fmla="*/ 403534 h 5003808"/>
              <a:gd name="connsiteX186" fmla="*/ 1378108 w 12192000"/>
              <a:gd name="connsiteY186" fmla="*/ 402240 h 5003808"/>
              <a:gd name="connsiteX187" fmla="*/ 1459192 w 12192000"/>
              <a:gd name="connsiteY187" fmla="*/ 384749 h 5003808"/>
              <a:gd name="connsiteX188" fmla="*/ 1590120 w 12192000"/>
              <a:gd name="connsiteY188" fmla="*/ 321438 h 5003808"/>
              <a:gd name="connsiteX189" fmla="*/ 1631417 w 12192000"/>
              <a:gd name="connsiteY189" fmla="*/ 312057 h 5003808"/>
              <a:gd name="connsiteX190" fmla="*/ 1638727 w 12192000"/>
              <a:gd name="connsiteY190" fmla="*/ 315440 h 5003808"/>
              <a:gd name="connsiteX191" fmla="*/ 1844438 w 12192000"/>
              <a:gd name="connsiteY191" fmla="*/ 275134 h 5003808"/>
              <a:gd name="connsiteX192" fmla="*/ 1881324 w 12192000"/>
              <a:gd name="connsiteY192" fmla="*/ 272327 h 5003808"/>
              <a:gd name="connsiteX193" fmla="*/ 1908999 w 12192000"/>
              <a:gd name="connsiteY193" fmla="*/ 273168 h 5003808"/>
              <a:gd name="connsiteX194" fmla="*/ 1974956 w 12192000"/>
              <a:gd name="connsiteY194" fmla="*/ 259788 h 5003808"/>
              <a:gd name="connsiteX195" fmla="*/ 2082409 w 12192000"/>
              <a:gd name="connsiteY195" fmla="*/ 231120 h 5003808"/>
              <a:gd name="connsiteX196" fmla="*/ 2105639 w 12192000"/>
              <a:gd name="connsiteY196" fmla="*/ 226478 h 5003808"/>
              <a:gd name="connsiteX197" fmla="*/ 2126992 w 12192000"/>
              <a:gd name="connsiteY197" fmla="*/ 228298 h 5003808"/>
              <a:gd name="connsiteX198" fmla="*/ 2133154 w 12192000"/>
              <a:gd name="connsiteY198" fmla="*/ 233782 h 5003808"/>
              <a:gd name="connsiteX199" fmla="*/ 2146154 w 12192000"/>
              <a:gd name="connsiteY199" fmla="*/ 232162 h 5003808"/>
              <a:gd name="connsiteX200" fmla="*/ 2149901 w 12192000"/>
              <a:gd name="connsiteY200" fmla="*/ 232946 h 5003808"/>
              <a:gd name="connsiteX201" fmla="*/ 2171100 w 12192000"/>
              <a:gd name="connsiteY201" fmla="*/ 236219 h 5003808"/>
              <a:gd name="connsiteX202" fmla="*/ 2209148 w 12192000"/>
              <a:gd name="connsiteY202" fmla="*/ 213055 h 5003808"/>
              <a:gd name="connsiteX203" fmla="*/ 2261889 w 12192000"/>
              <a:gd name="connsiteY203" fmla="*/ 209362 h 5003808"/>
              <a:gd name="connsiteX204" fmla="*/ 2452315 w 12192000"/>
              <a:gd name="connsiteY204" fmla="*/ 156729 h 5003808"/>
              <a:gd name="connsiteX205" fmla="*/ 2487710 w 12192000"/>
              <a:gd name="connsiteY205" fmla="*/ 173097 h 5003808"/>
              <a:gd name="connsiteX206" fmla="*/ 2567870 w 12192000"/>
              <a:gd name="connsiteY206" fmla="*/ 160252 h 5003808"/>
              <a:gd name="connsiteX207" fmla="*/ 2677053 w 12192000"/>
              <a:gd name="connsiteY207" fmla="*/ 96343 h 5003808"/>
              <a:gd name="connsiteX208" fmla="*/ 2823914 w 12192000"/>
              <a:gd name="connsiteY208" fmla="*/ 70697 h 5003808"/>
              <a:gd name="connsiteX209" fmla="*/ 2831912 w 12192000"/>
              <a:gd name="connsiteY209" fmla="*/ 59256 h 5003808"/>
              <a:gd name="connsiteX210" fmla="*/ 2843870 w 12192000"/>
              <a:gd name="connsiteY210" fmla="*/ 51337 h 5003808"/>
              <a:gd name="connsiteX211" fmla="*/ 2846217 w 12192000"/>
              <a:gd name="connsiteY211" fmla="*/ 51855 h 5003808"/>
              <a:gd name="connsiteX212" fmla="*/ 2862745 w 12192000"/>
              <a:gd name="connsiteY212" fmla="*/ 47072 h 5003808"/>
              <a:gd name="connsiteX213" fmla="*/ 2864596 w 12192000"/>
              <a:gd name="connsiteY213" fmla="*/ 43048 h 5003808"/>
              <a:gd name="connsiteX214" fmla="*/ 2875381 w 12192000"/>
              <a:gd name="connsiteY214" fmla="*/ 38833 h 5003808"/>
              <a:gd name="connsiteX215" fmla="*/ 2895139 w 12192000"/>
              <a:gd name="connsiteY215" fmla="*/ 28016 h 5003808"/>
              <a:gd name="connsiteX216" fmla="*/ 2900232 w 12192000"/>
              <a:gd name="connsiteY216" fmla="*/ 28348 h 5003808"/>
              <a:gd name="connsiteX217" fmla="*/ 2932205 w 12192000"/>
              <a:gd name="connsiteY217" fmla="*/ 15703 h 5003808"/>
              <a:gd name="connsiteX218" fmla="*/ 2933310 w 12192000"/>
              <a:gd name="connsiteY218" fmla="*/ 16646 h 5003808"/>
              <a:gd name="connsiteX219" fmla="*/ 2945218 w 12192000"/>
              <a:gd name="connsiteY219" fmla="*/ 17971 h 5003808"/>
              <a:gd name="connsiteX220" fmla="*/ 2966465 w 12192000"/>
              <a:gd name="connsiteY220" fmla="*/ 17947 h 5003808"/>
              <a:gd name="connsiteX221" fmla="*/ 3023668 w 12192000"/>
              <a:gd name="connsiteY221" fmla="*/ 31735 h 5003808"/>
              <a:gd name="connsiteX222" fmla="*/ 3057077 w 12192000"/>
              <a:gd name="connsiteY222" fmla="*/ 18675 h 5003808"/>
              <a:gd name="connsiteX223" fmla="*/ 3151915 w 12192000"/>
              <a:gd name="connsiteY223" fmla="*/ 15073 h 5003808"/>
              <a:gd name="connsiteX224" fmla="*/ 3251671 w 12192000"/>
              <a:gd name="connsiteY224" fmla="*/ 35405 h 5003808"/>
              <a:gd name="connsiteX225" fmla="*/ 3351400 w 12192000"/>
              <a:gd name="connsiteY225" fmla="*/ 36517 h 5003808"/>
              <a:gd name="connsiteX226" fmla="*/ 3387481 w 12192000"/>
              <a:gd name="connsiteY226" fmla="*/ 35273 h 5003808"/>
              <a:gd name="connsiteX227" fmla="*/ 3451923 w 12192000"/>
              <a:gd name="connsiteY227" fmla="*/ 40312 h 5003808"/>
              <a:gd name="connsiteX228" fmla="*/ 3481520 w 12192000"/>
              <a:gd name="connsiteY228" fmla="*/ 47117 h 5003808"/>
              <a:gd name="connsiteX229" fmla="*/ 3482804 w 12192000"/>
              <a:gd name="connsiteY229" fmla="*/ 46642 h 5003808"/>
              <a:gd name="connsiteX230" fmla="*/ 3485495 w 12192000"/>
              <a:gd name="connsiteY230" fmla="*/ 49751 h 5003808"/>
              <a:gd name="connsiteX231" fmla="*/ 3490972 w 12192000"/>
              <a:gd name="connsiteY231" fmla="*/ 51116 h 5003808"/>
              <a:gd name="connsiteX232" fmla="*/ 3505835 w 12192000"/>
              <a:gd name="connsiteY232" fmla="*/ 49907 h 5003808"/>
              <a:gd name="connsiteX233" fmla="*/ 3511410 w 12192000"/>
              <a:gd name="connsiteY233" fmla="*/ 48638 h 5003808"/>
              <a:gd name="connsiteX234" fmla="*/ 3519598 w 12192000"/>
              <a:gd name="connsiteY234" fmla="*/ 48513 h 5003808"/>
              <a:gd name="connsiteX235" fmla="*/ 3519807 w 12192000"/>
              <a:gd name="connsiteY235" fmla="*/ 48768 h 5003808"/>
              <a:gd name="connsiteX236" fmla="*/ 3527466 w 12192000"/>
              <a:gd name="connsiteY236" fmla="*/ 48146 h 5003808"/>
              <a:gd name="connsiteX237" fmla="*/ 3564889 w 12192000"/>
              <a:gd name="connsiteY237" fmla="*/ 41820 h 5003808"/>
              <a:gd name="connsiteX238" fmla="*/ 3614922 w 12192000"/>
              <a:gd name="connsiteY238" fmla="*/ 65634 h 5003808"/>
              <a:gd name="connsiteX239" fmla="*/ 3635506 w 12192000"/>
              <a:gd name="connsiteY239" fmla="*/ 69548 h 5003808"/>
              <a:gd name="connsiteX240" fmla="*/ 3646525 w 12192000"/>
              <a:gd name="connsiteY240" fmla="*/ 73023 h 5003808"/>
              <a:gd name="connsiteX241" fmla="*/ 3647224 w 12192000"/>
              <a:gd name="connsiteY241" fmla="*/ 74133 h 5003808"/>
              <a:gd name="connsiteX242" fmla="*/ 3683100 w 12192000"/>
              <a:gd name="connsiteY242" fmla="*/ 67939 h 5003808"/>
              <a:gd name="connsiteX243" fmla="*/ 3687901 w 12192000"/>
              <a:gd name="connsiteY243" fmla="*/ 69202 h 5003808"/>
              <a:gd name="connsiteX244" fmla="*/ 3711234 w 12192000"/>
              <a:gd name="connsiteY244" fmla="*/ 62495 h 5003808"/>
              <a:gd name="connsiteX245" fmla="*/ 3723318 w 12192000"/>
              <a:gd name="connsiteY245" fmla="*/ 60455 h 5003808"/>
              <a:gd name="connsiteX246" fmla="*/ 3726677 w 12192000"/>
              <a:gd name="connsiteY246" fmla="*/ 56942 h 5003808"/>
              <a:gd name="connsiteX247" fmla="*/ 3744535 w 12192000"/>
              <a:gd name="connsiteY247" fmla="*/ 55420 h 5003808"/>
              <a:gd name="connsiteX248" fmla="*/ 3746608 w 12192000"/>
              <a:gd name="connsiteY248" fmla="*/ 56352 h 5003808"/>
              <a:gd name="connsiteX249" fmla="*/ 3761262 w 12192000"/>
              <a:gd name="connsiteY249" fmla="*/ 50977 h 5003808"/>
              <a:gd name="connsiteX250" fmla="*/ 3773451 w 12192000"/>
              <a:gd name="connsiteY250" fmla="*/ 41496 h 5003808"/>
              <a:gd name="connsiteX251" fmla="*/ 3925626 w 12192000"/>
              <a:gd name="connsiteY251" fmla="*/ 44131 h 5003808"/>
              <a:gd name="connsiteX252" fmla="*/ 4056184 w 12192000"/>
              <a:gd name="connsiteY252"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92371 w 12192000"/>
              <a:gd name="connsiteY43" fmla="*/ 234753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57394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77053 w 12192000"/>
              <a:gd name="connsiteY205" fmla="*/ 92513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792877 w 12192000"/>
              <a:gd name="connsiteY209" fmla="*/ 148928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51170 w 12192000"/>
              <a:gd name="connsiteY181" fmla="*/ 391942 h 4999978"/>
              <a:gd name="connsiteX182" fmla="*/ 1295331 w 12192000"/>
              <a:gd name="connsiteY182" fmla="*/ 402182 h 4999978"/>
              <a:gd name="connsiteX183" fmla="*/ 1347118 w 12192000"/>
              <a:gd name="connsiteY183" fmla="*/ 399704 h 4999978"/>
              <a:gd name="connsiteX184" fmla="*/ 1378108 w 12192000"/>
              <a:gd name="connsiteY184" fmla="*/ 398410 h 4999978"/>
              <a:gd name="connsiteX185" fmla="*/ 1459192 w 12192000"/>
              <a:gd name="connsiteY185" fmla="*/ 380919 h 4999978"/>
              <a:gd name="connsiteX186" fmla="*/ 1590120 w 12192000"/>
              <a:gd name="connsiteY186" fmla="*/ 317608 h 4999978"/>
              <a:gd name="connsiteX187" fmla="*/ 1631417 w 12192000"/>
              <a:gd name="connsiteY187" fmla="*/ 308227 h 4999978"/>
              <a:gd name="connsiteX188" fmla="*/ 1638727 w 12192000"/>
              <a:gd name="connsiteY188" fmla="*/ 311610 h 4999978"/>
              <a:gd name="connsiteX189" fmla="*/ 1844438 w 12192000"/>
              <a:gd name="connsiteY189" fmla="*/ 271304 h 4999978"/>
              <a:gd name="connsiteX190" fmla="*/ 1881324 w 12192000"/>
              <a:gd name="connsiteY190" fmla="*/ 268497 h 4999978"/>
              <a:gd name="connsiteX191" fmla="*/ 1908999 w 12192000"/>
              <a:gd name="connsiteY191" fmla="*/ 269338 h 4999978"/>
              <a:gd name="connsiteX192" fmla="*/ 1974956 w 12192000"/>
              <a:gd name="connsiteY192" fmla="*/ 255958 h 4999978"/>
              <a:gd name="connsiteX193" fmla="*/ 2082409 w 12192000"/>
              <a:gd name="connsiteY193" fmla="*/ 227290 h 4999978"/>
              <a:gd name="connsiteX194" fmla="*/ 2105639 w 12192000"/>
              <a:gd name="connsiteY194" fmla="*/ 222648 h 4999978"/>
              <a:gd name="connsiteX195" fmla="*/ 2126992 w 12192000"/>
              <a:gd name="connsiteY195" fmla="*/ 224468 h 4999978"/>
              <a:gd name="connsiteX196" fmla="*/ 2133154 w 12192000"/>
              <a:gd name="connsiteY196" fmla="*/ 229952 h 4999978"/>
              <a:gd name="connsiteX197" fmla="*/ 2146154 w 12192000"/>
              <a:gd name="connsiteY197" fmla="*/ 228332 h 4999978"/>
              <a:gd name="connsiteX198" fmla="*/ 2149901 w 12192000"/>
              <a:gd name="connsiteY198" fmla="*/ 229116 h 4999978"/>
              <a:gd name="connsiteX199" fmla="*/ 2171100 w 12192000"/>
              <a:gd name="connsiteY199" fmla="*/ 232389 h 4999978"/>
              <a:gd name="connsiteX200" fmla="*/ 2209148 w 12192000"/>
              <a:gd name="connsiteY200" fmla="*/ 209225 h 4999978"/>
              <a:gd name="connsiteX201" fmla="*/ 2261889 w 12192000"/>
              <a:gd name="connsiteY201" fmla="*/ 205532 h 4999978"/>
              <a:gd name="connsiteX202" fmla="*/ 2452315 w 12192000"/>
              <a:gd name="connsiteY202" fmla="*/ 152899 h 4999978"/>
              <a:gd name="connsiteX203" fmla="*/ 2487710 w 12192000"/>
              <a:gd name="connsiteY203" fmla="*/ 169267 h 4999978"/>
              <a:gd name="connsiteX204" fmla="*/ 2665623 w 12192000"/>
              <a:gd name="connsiteY204" fmla="*/ 96394 h 4999978"/>
              <a:gd name="connsiteX205" fmla="*/ 2751524 w 12192000"/>
              <a:gd name="connsiteY205" fmla="*/ 90153 h 4999978"/>
              <a:gd name="connsiteX206" fmla="*/ 2797622 w 12192000"/>
              <a:gd name="connsiteY206" fmla="*/ 67069 h 4999978"/>
              <a:gd name="connsiteX207" fmla="*/ 2843870 w 12192000"/>
              <a:gd name="connsiteY207" fmla="*/ 47507 h 4999978"/>
              <a:gd name="connsiteX208" fmla="*/ 2862745 w 12192000"/>
              <a:gd name="connsiteY208" fmla="*/ 43242 h 4999978"/>
              <a:gd name="connsiteX209" fmla="*/ 2864596 w 12192000"/>
              <a:gd name="connsiteY209" fmla="*/ 39218 h 4999978"/>
              <a:gd name="connsiteX210" fmla="*/ 2875381 w 12192000"/>
              <a:gd name="connsiteY210" fmla="*/ 35003 h 4999978"/>
              <a:gd name="connsiteX211" fmla="*/ 2895139 w 12192000"/>
              <a:gd name="connsiteY211" fmla="*/ 24186 h 4999978"/>
              <a:gd name="connsiteX212" fmla="*/ 2900232 w 12192000"/>
              <a:gd name="connsiteY212" fmla="*/ 24518 h 4999978"/>
              <a:gd name="connsiteX213" fmla="*/ 2932205 w 12192000"/>
              <a:gd name="connsiteY213" fmla="*/ 11873 h 4999978"/>
              <a:gd name="connsiteX214" fmla="*/ 2933310 w 12192000"/>
              <a:gd name="connsiteY214" fmla="*/ 12816 h 4999978"/>
              <a:gd name="connsiteX215" fmla="*/ 2945218 w 12192000"/>
              <a:gd name="connsiteY215" fmla="*/ 14141 h 4999978"/>
              <a:gd name="connsiteX216" fmla="*/ 2966465 w 12192000"/>
              <a:gd name="connsiteY216" fmla="*/ 14117 h 4999978"/>
              <a:gd name="connsiteX217" fmla="*/ 3023668 w 12192000"/>
              <a:gd name="connsiteY217" fmla="*/ 27905 h 4999978"/>
              <a:gd name="connsiteX218" fmla="*/ 3057077 w 12192000"/>
              <a:gd name="connsiteY218" fmla="*/ 14845 h 4999978"/>
              <a:gd name="connsiteX219" fmla="*/ 3151915 w 12192000"/>
              <a:gd name="connsiteY219" fmla="*/ 11243 h 4999978"/>
              <a:gd name="connsiteX220" fmla="*/ 3251671 w 12192000"/>
              <a:gd name="connsiteY220" fmla="*/ 31575 h 4999978"/>
              <a:gd name="connsiteX221" fmla="*/ 3351400 w 12192000"/>
              <a:gd name="connsiteY221" fmla="*/ 32687 h 4999978"/>
              <a:gd name="connsiteX222" fmla="*/ 3387481 w 12192000"/>
              <a:gd name="connsiteY222" fmla="*/ 31443 h 4999978"/>
              <a:gd name="connsiteX223" fmla="*/ 3451923 w 12192000"/>
              <a:gd name="connsiteY223" fmla="*/ 36482 h 4999978"/>
              <a:gd name="connsiteX224" fmla="*/ 3481520 w 12192000"/>
              <a:gd name="connsiteY224" fmla="*/ 43287 h 4999978"/>
              <a:gd name="connsiteX225" fmla="*/ 3482804 w 12192000"/>
              <a:gd name="connsiteY225" fmla="*/ 42812 h 4999978"/>
              <a:gd name="connsiteX226" fmla="*/ 3485495 w 12192000"/>
              <a:gd name="connsiteY226" fmla="*/ 45921 h 4999978"/>
              <a:gd name="connsiteX227" fmla="*/ 3490972 w 12192000"/>
              <a:gd name="connsiteY227" fmla="*/ 47286 h 4999978"/>
              <a:gd name="connsiteX228" fmla="*/ 3505835 w 12192000"/>
              <a:gd name="connsiteY228" fmla="*/ 46077 h 4999978"/>
              <a:gd name="connsiteX229" fmla="*/ 3511410 w 12192000"/>
              <a:gd name="connsiteY229" fmla="*/ 44808 h 4999978"/>
              <a:gd name="connsiteX230" fmla="*/ 3519598 w 12192000"/>
              <a:gd name="connsiteY230" fmla="*/ 44683 h 4999978"/>
              <a:gd name="connsiteX231" fmla="*/ 3519807 w 12192000"/>
              <a:gd name="connsiteY231" fmla="*/ 44938 h 4999978"/>
              <a:gd name="connsiteX232" fmla="*/ 3527466 w 12192000"/>
              <a:gd name="connsiteY232" fmla="*/ 44316 h 4999978"/>
              <a:gd name="connsiteX233" fmla="*/ 3564889 w 12192000"/>
              <a:gd name="connsiteY233" fmla="*/ 57394 h 4999978"/>
              <a:gd name="connsiteX234" fmla="*/ 3614922 w 12192000"/>
              <a:gd name="connsiteY234" fmla="*/ 61804 h 4999978"/>
              <a:gd name="connsiteX235" fmla="*/ 3635506 w 12192000"/>
              <a:gd name="connsiteY235" fmla="*/ 65718 h 4999978"/>
              <a:gd name="connsiteX236" fmla="*/ 3646525 w 12192000"/>
              <a:gd name="connsiteY236" fmla="*/ 69193 h 4999978"/>
              <a:gd name="connsiteX237" fmla="*/ 3647224 w 12192000"/>
              <a:gd name="connsiteY237" fmla="*/ 70303 h 4999978"/>
              <a:gd name="connsiteX238" fmla="*/ 3683100 w 12192000"/>
              <a:gd name="connsiteY238" fmla="*/ 64109 h 4999978"/>
              <a:gd name="connsiteX239" fmla="*/ 3687901 w 12192000"/>
              <a:gd name="connsiteY239" fmla="*/ 65372 h 4999978"/>
              <a:gd name="connsiteX240" fmla="*/ 3711234 w 12192000"/>
              <a:gd name="connsiteY240" fmla="*/ 58665 h 4999978"/>
              <a:gd name="connsiteX241" fmla="*/ 3723318 w 12192000"/>
              <a:gd name="connsiteY241" fmla="*/ 56625 h 4999978"/>
              <a:gd name="connsiteX242" fmla="*/ 3726677 w 12192000"/>
              <a:gd name="connsiteY242" fmla="*/ 53112 h 4999978"/>
              <a:gd name="connsiteX243" fmla="*/ 3744535 w 12192000"/>
              <a:gd name="connsiteY243" fmla="*/ 51590 h 4999978"/>
              <a:gd name="connsiteX244" fmla="*/ 3746608 w 12192000"/>
              <a:gd name="connsiteY244" fmla="*/ 52522 h 4999978"/>
              <a:gd name="connsiteX245" fmla="*/ 3761262 w 12192000"/>
              <a:gd name="connsiteY245" fmla="*/ 47147 h 4999978"/>
              <a:gd name="connsiteX246" fmla="*/ 3803931 w 12192000"/>
              <a:gd name="connsiteY246" fmla="*/ 49309 h 4999978"/>
              <a:gd name="connsiteX247" fmla="*/ 3925626 w 12192000"/>
              <a:gd name="connsiteY247" fmla="*/ 40301 h 4999978"/>
              <a:gd name="connsiteX248" fmla="*/ 4033324 w 12192000"/>
              <a:gd name="connsiteY248"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51524 w 12192000"/>
              <a:gd name="connsiteY204" fmla="*/ 90153 h 4999978"/>
              <a:gd name="connsiteX205" fmla="*/ 2797622 w 12192000"/>
              <a:gd name="connsiteY205" fmla="*/ 67069 h 4999978"/>
              <a:gd name="connsiteX206" fmla="*/ 2843870 w 12192000"/>
              <a:gd name="connsiteY206" fmla="*/ 47507 h 4999978"/>
              <a:gd name="connsiteX207" fmla="*/ 2862745 w 12192000"/>
              <a:gd name="connsiteY207" fmla="*/ 43242 h 4999978"/>
              <a:gd name="connsiteX208" fmla="*/ 2864596 w 12192000"/>
              <a:gd name="connsiteY208" fmla="*/ 39218 h 4999978"/>
              <a:gd name="connsiteX209" fmla="*/ 2875381 w 12192000"/>
              <a:gd name="connsiteY209" fmla="*/ 35003 h 4999978"/>
              <a:gd name="connsiteX210" fmla="*/ 2895139 w 12192000"/>
              <a:gd name="connsiteY210" fmla="*/ 24186 h 4999978"/>
              <a:gd name="connsiteX211" fmla="*/ 2900232 w 12192000"/>
              <a:gd name="connsiteY211" fmla="*/ 24518 h 4999978"/>
              <a:gd name="connsiteX212" fmla="*/ 2932205 w 12192000"/>
              <a:gd name="connsiteY212" fmla="*/ 11873 h 4999978"/>
              <a:gd name="connsiteX213" fmla="*/ 2933310 w 12192000"/>
              <a:gd name="connsiteY213" fmla="*/ 12816 h 4999978"/>
              <a:gd name="connsiteX214" fmla="*/ 2945218 w 12192000"/>
              <a:gd name="connsiteY214" fmla="*/ 14141 h 4999978"/>
              <a:gd name="connsiteX215" fmla="*/ 2966465 w 12192000"/>
              <a:gd name="connsiteY215" fmla="*/ 14117 h 4999978"/>
              <a:gd name="connsiteX216" fmla="*/ 3023668 w 12192000"/>
              <a:gd name="connsiteY216" fmla="*/ 27905 h 4999978"/>
              <a:gd name="connsiteX217" fmla="*/ 3057077 w 12192000"/>
              <a:gd name="connsiteY217" fmla="*/ 14845 h 4999978"/>
              <a:gd name="connsiteX218" fmla="*/ 3151915 w 12192000"/>
              <a:gd name="connsiteY218" fmla="*/ 11243 h 4999978"/>
              <a:gd name="connsiteX219" fmla="*/ 3251671 w 12192000"/>
              <a:gd name="connsiteY219" fmla="*/ 31575 h 4999978"/>
              <a:gd name="connsiteX220" fmla="*/ 3351400 w 12192000"/>
              <a:gd name="connsiteY220" fmla="*/ 32687 h 4999978"/>
              <a:gd name="connsiteX221" fmla="*/ 3387481 w 12192000"/>
              <a:gd name="connsiteY221" fmla="*/ 31443 h 4999978"/>
              <a:gd name="connsiteX222" fmla="*/ 3451923 w 12192000"/>
              <a:gd name="connsiteY222" fmla="*/ 36482 h 4999978"/>
              <a:gd name="connsiteX223" fmla="*/ 3481520 w 12192000"/>
              <a:gd name="connsiteY223" fmla="*/ 43287 h 4999978"/>
              <a:gd name="connsiteX224" fmla="*/ 3482804 w 12192000"/>
              <a:gd name="connsiteY224" fmla="*/ 42812 h 4999978"/>
              <a:gd name="connsiteX225" fmla="*/ 3485495 w 12192000"/>
              <a:gd name="connsiteY225" fmla="*/ 45921 h 4999978"/>
              <a:gd name="connsiteX226" fmla="*/ 3490972 w 12192000"/>
              <a:gd name="connsiteY226" fmla="*/ 47286 h 4999978"/>
              <a:gd name="connsiteX227" fmla="*/ 3505835 w 12192000"/>
              <a:gd name="connsiteY227" fmla="*/ 46077 h 4999978"/>
              <a:gd name="connsiteX228" fmla="*/ 3511410 w 12192000"/>
              <a:gd name="connsiteY228" fmla="*/ 44808 h 4999978"/>
              <a:gd name="connsiteX229" fmla="*/ 3519598 w 12192000"/>
              <a:gd name="connsiteY229" fmla="*/ 44683 h 4999978"/>
              <a:gd name="connsiteX230" fmla="*/ 3519807 w 12192000"/>
              <a:gd name="connsiteY230" fmla="*/ 44938 h 4999978"/>
              <a:gd name="connsiteX231" fmla="*/ 3527466 w 12192000"/>
              <a:gd name="connsiteY231" fmla="*/ 44316 h 4999978"/>
              <a:gd name="connsiteX232" fmla="*/ 3564889 w 12192000"/>
              <a:gd name="connsiteY232" fmla="*/ 57394 h 4999978"/>
              <a:gd name="connsiteX233" fmla="*/ 3614922 w 12192000"/>
              <a:gd name="connsiteY233" fmla="*/ 61804 h 4999978"/>
              <a:gd name="connsiteX234" fmla="*/ 3635506 w 12192000"/>
              <a:gd name="connsiteY234" fmla="*/ 65718 h 4999978"/>
              <a:gd name="connsiteX235" fmla="*/ 3646525 w 12192000"/>
              <a:gd name="connsiteY235" fmla="*/ 69193 h 4999978"/>
              <a:gd name="connsiteX236" fmla="*/ 3647224 w 12192000"/>
              <a:gd name="connsiteY236" fmla="*/ 70303 h 4999978"/>
              <a:gd name="connsiteX237" fmla="*/ 3683100 w 12192000"/>
              <a:gd name="connsiteY237" fmla="*/ 64109 h 4999978"/>
              <a:gd name="connsiteX238" fmla="*/ 3687901 w 12192000"/>
              <a:gd name="connsiteY238" fmla="*/ 65372 h 4999978"/>
              <a:gd name="connsiteX239" fmla="*/ 3711234 w 12192000"/>
              <a:gd name="connsiteY239" fmla="*/ 58665 h 4999978"/>
              <a:gd name="connsiteX240" fmla="*/ 3723318 w 12192000"/>
              <a:gd name="connsiteY240" fmla="*/ 56625 h 4999978"/>
              <a:gd name="connsiteX241" fmla="*/ 3726677 w 12192000"/>
              <a:gd name="connsiteY241" fmla="*/ 53112 h 4999978"/>
              <a:gd name="connsiteX242" fmla="*/ 3744535 w 12192000"/>
              <a:gd name="connsiteY242" fmla="*/ 51590 h 4999978"/>
              <a:gd name="connsiteX243" fmla="*/ 3746608 w 12192000"/>
              <a:gd name="connsiteY243" fmla="*/ 52522 h 4999978"/>
              <a:gd name="connsiteX244" fmla="*/ 3761262 w 12192000"/>
              <a:gd name="connsiteY244" fmla="*/ 47147 h 4999978"/>
              <a:gd name="connsiteX245" fmla="*/ 3803931 w 12192000"/>
              <a:gd name="connsiteY245" fmla="*/ 49309 h 4999978"/>
              <a:gd name="connsiteX246" fmla="*/ 3925626 w 12192000"/>
              <a:gd name="connsiteY246" fmla="*/ 40301 h 4999978"/>
              <a:gd name="connsiteX247" fmla="*/ 4033324 w 12192000"/>
              <a:gd name="connsiteY247"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97622 w 12192000"/>
              <a:gd name="connsiteY204" fmla="*/ 67069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23668 w 12192000"/>
              <a:gd name="connsiteY214" fmla="*/ 27905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9528 w 12192000"/>
              <a:gd name="connsiteY42" fmla="*/ 196715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75190 w 12192000"/>
              <a:gd name="connsiteY97" fmla="*/ 449931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46775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802144 w 12192000"/>
              <a:gd name="connsiteY126" fmla="*/ 394479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95877 w 12192000"/>
              <a:gd name="connsiteY184" fmla="*/ 303848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70342 w 12192000"/>
              <a:gd name="connsiteY149" fmla="*/ 551077 h 4999978"/>
              <a:gd name="connsiteX150" fmla="*/ 168955 w 12192000"/>
              <a:gd name="connsiteY150" fmla="*/ 542164 h 4999978"/>
              <a:gd name="connsiteX151" fmla="*/ 181474 w 12192000"/>
              <a:gd name="connsiteY151" fmla="*/ 541281 h 4999978"/>
              <a:gd name="connsiteX152" fmla="*/ 209440 w 12192000"/>
              <a:gd name="connsiteY152" fmla="*/ 540561 h 4999978"/>
              <a:gd name="connsiteX153" fmla="*/ 293152 w 12192000"/>
              <a:gd name="connsiteY153" fmla="*/ 536576 h 4999978"/>
              <a:gd name="connsiteX154" fmla="*/ 315693 w 12192000"/>
              <a:gd name="connsiteY154" fmla="*/ 519030 h 4999978"/>
              <a:gd name="connsiteX155" fmla="*/ 337305 w 12192000"/>
              <a:gd name="connsiteY155" fmla="*/ 518372 h 4999978"/>
              <a:gd name="connsiteX156" fmla="*/ 462252 w 12192000"/>
              <a:gd name="connsiteY156" fmla="*/ 493151 h 4999978"/>
              <a:gd name="connsiteX157" fmla="*/ 479457 w 12192000"/>
              <a:gd name="connsiteY157" fmla="*/ 491123 h 4999978"/>
              <a:gd name="connsiteX158" fmla="*/ 488653 w 12192000"/>
              <a:gd name="connsiteY158" fmla="*/ 483257 h 4999978"/>
              <a:gd name="connsiteX159" fmla="*/ 522053 w 12192000"/>
              <a:gd name="connsiteY159" fmla="*/ 481125 h 4999978"/>
              <a:gd name="connsiteX160" fmla="*/ 523520 w 12192000"/>
              <a:gd name="connsiteY160" fmla="*/ 476713 h 4999978"/>
              <a:gd name="connsiteX161" fmla="*/ 632714 w 12192000"/>
              <a:gd name="connsiteY161" fmla="*/ 437101 h 4999978"/>
              <a:gd name="connsiteX162" fmla="*/ 651426 w 12192000"/>
              <a:gd name="connsiteY162" fmla="*/ 430544 h 4999978"/>
              <a:gd name="connsiteX163" fmla="*/ 667724 w 12192000"/>
              <a:gd name="connsiteY163" fmla="*/ 432138 h 4999978"/>
              <a:gd name="connsiteX164" fmla="*/ 757679 w 12192000"/>
              <a:gd name="connsiteY164" fmla="*/ 425145 h 4999978"/>
              <a:gd name="connsiteX165" fmla="*/ 779159 w 12192000"/>
              <a:gd name="connsiteY165" fmla="*/ 428059 h 4999978"/>
              <a:gd name="connsiteX166" fmla="*/ 788293 w 12192000"/>
              <a:gd name="connsiteY166" fmla="*/ 434863 h 4999978"/>
              <a:gd name="connsiteX167" fmla="*/ 822923 w 12192000"/>
              <a:gd name="connsiteY167" fmla="*/ 421074 h 4999978"/>
              <a:gd name="connsiteX168" fmla="*/ 876559 w 12192000"/>
              <a:gd name="connsiteY168" fmla="*/ 411088 h 4999978"/>
              <a:gd name="connsiteX169" fmla="*/ 902011 w 12192000"/>
              <a:gd name="connsiteY169" fmla="*/ 404118 h 4999978"/>
              <a:gd name="connsiteX170" fmla="*/ 922715 w 12192000"/>
              <a:gd name="connsiteY170" fmla="*/ 407699 h 4999978"/>
              <a:gd name="connsiteX171" fmla="*/ 1040139 w 12192000"/>
              <a:gd name="connsiteY171" fmla="*/ 406590 h 4999978"/>
              <a:gd name="connsiteX172" fmla="*/ 1067251 w 12192000"/>
              <a:gd name="connsiteY172" fmla="*/ 412384 h 4999978"/>
              <a:gd name="connsiteX173" fmla="*/ 1080272 w 12192000"/>
              <a:gd name="connsiteY173" fmla="*/ 424669 h 4999978"/>
              <a:gd name="connsiteX174" fmla="*/ 1090219 w 12192000"/>
              <a:gd name="connsiteY174" fmla="*/ 420026 h 4999978"/>
              <a:gd name="connsiteX175" fmla="*/ 1161226 w 12192000"/>
              <a:gd name="connsiteY175" fmla="*/ 418304 h 4999978"/>
              <a:gd name="connsiteX176" fmla="*/ 1207525 w 12192000"/>
              <a:gd name="connsiteY176" fmla="*/ 416039 h 4999978"/>
              <a:gd name="connsiteX177" fmla="*/ 1295331 w 12192000"/>
              <a:gd name="connsiteY177" fmla="*/ 402182 h 4999978"/>
              <a:gd name="connsiteX178" fmla="*/ 1347118 w 12192000"/>
              <a:gd name="connsiteY178" fmla="*/ 399704 h 4999978"/>
              <a:gd name="connsiteX179" fmla="*/ 1378108 w 12192000"/>
              <a:gd name="connsiteY179" fmla="*/ 398410 h 4999978"/>
              <a:gd name="connsiteX180" fmla="*/ 1459192 w 12192000"/>
              <a:gd name="connsiteY180" fmla="*/ 380919 h 4999978"/>
              <a:gd name="connsiteX181" fmla="*/ 1590120 w 12192000"/>
              <a:gd name="connsiteY181" fmla="*/ 317608 h 4999978"/>
              <a:gd name="connsiteX182" fmla="*/ 1631417 w 12192000"/>
              <a:gd name="connsiteY182" fmla="*/ 308227 h 4999978"/>
              <a:gd name="connsiteX183" fmla="*/ 1695877 w 12192000"/>
              <a:gd name="connsiteY183" fmla="*/ 303848 h 4999978"/>
              <a:gd name="connsiteX184" fmla="*/ 1844438 w 12192000"/>
              <a:gd name="connsiteY184" fmla="*/ 271304 h 4999978"/>
              <a:gd name="connsiteX185" fmla="*/ 1881324 w 12192000"/>
              <a:gd name="connsiteY185" fmla="*/ 268497 h 4999978"/>
              <a:gd name="connsiteX186" fmla="*/ 1908999 w 12192000"/>
              <a:gd name="connsiteY186" fmla="*/ 269338 h 4999978"/>
              <a:gd name="connsiteX187" fmla="*/ 1974956 w 12192000"/>
              <a:gd name="connsiteY187" fmla="*/ 255958 h 4999978"/>
              <a:gd name="connsiteX188" fmla="*/ 2082409 w 12192000"/>
              <a:gd name="connsiteY188" fmla="*/ 227290 h 4999978"/>
              <a:gd name="connsiteX189" fmla="*/ 2105639 w 12192000"/>
              <a:gd name="connsiteY189" fmla="*/ 222648 h 4999978"/>
              <a:gd name="connsiteX190" fmla="*/ 2126992 w 12192000"/>
              <a:gd name="connsiteY190" fmla="*/ 224468 h 4999978"/>
              <a:gd name="connsiteX191" fmla="*/ 2133154 w 12192000"/>
              <a:gd name="connsiteY191" fmla="*/ 229952 h 4999978"/>
              <a:gd name="connsiteX192" fmla="*/ 2146154 w 12192000"/>
              <a:gd name="connsiteY192" fmla="*/ 228332 h 4999978"/>
              <a:gd name="connsiteX193" fmla="*/ 2149901 w 12192000"/>
              <a:gd name="connsiteY193" fmla="*/ 229116 h 4999978"/>
              <a:gd name="connsiteX194" fmla="*/ 2171100 w 12192000"/>
              <a:gd name="connsiteY194" fmla="*/ 232389 h 4999978"/>
              <a:gd name="connsiteX195" fmla="*/ 2209148 w 12192000"/>
              <a:gd name="connsiteY195" fmla="*/ 209225 h 4999978"/>
              <a:gd name="connsiteX196" fmla="*/ 2261889 w 12192000"/>
              <a:gd name="connsiteY196" fmla="*/ 205532 h 4999978"/>
              <a:gd name="connsiteX197" fmla="*/ 2452315 w 12192000"/>
              <a:gd name="connsiteY197" fmla="*/ 152899 h 4999978"/>
              <a:gd name="connsiteX198" fmla="*/ 2495330 w 12192000"/>
              <a:gd name="connsiteY198" fmla="*/ 142101 h 4999978"/>
              <a:gd name="connsiteX199" fmla="*/ 2665623 w 12192000"/>
              <a:gd name="connsiteY199" fmla="*/ 96394 h 4999978"/>
              <a:gd name="connsiteX200" fmla="*/ 2763332 w 12192000"/>
              <a:gd name="connsiteY200" fmla="*/ 74831 h 4999978"/>
              <a:gd name="connsiteX201" fmla="*/ 2843870 w 12192000"/>
              <a:gd name="connsiteY201" fmla="*/ 47507 h 4999978"/>
              <a:gd name="connsiteX202" fmla="*/ 2862745 w 12192000"/>
              <a:gd name="connsiteY202" fmla="*/ 43242 h 4999978"/>
              <a:gd name="connsiteX203" fmla="*/ 2864596 w 12192000"/>
              <a:gd name="connsiteY203" fmla="*/ 39218 h 4999978"/>
              <a:gd name="connsiteX204" fmla="*/ 2875381 w 12192000"/>
              <a:gd name="connsiteY204" fmla="*/ 35003 h 4999978"/>
              <a:gd name="connsiteX205" fmla="*/ 2895139 w 12192000"/>
              <a:gd name="connsiteY205" fmla="*/ 24186 h 4999978"/>
              <a:gd name="connsiteX206" fmla="*/ 2932205 w 12192000"/>
              <a:gd name="connsiteY206" fmla="*/ 11873 h 4999978"/>
              <a:gd name="connsiteX207" fmla="*/ 2933310 w 12192000"/>
              <a:gd name="connsiteY207" fmla="*/ 12816 h 4999978"/>
              <a:gd name="connsiteX208" fmla="*/ 2945218 w 12192000"/>
              <a:gd name="connsiteY208" fmla="*/ 14141 h 4999978"/>
              <a:gd name="connsiteX209" fmla="*/ 3016048 w 12192000"/>
              <a:gd name="connsiteY209" fmla="*/ 12381 h 4999978"/>
              <a:gd name="connsiteX210" fmla="*/ 3057077 w 12192000"/>
              <a:gd name="connsiteY210" fmla="*/ 14845 h 4999978"/>
              <a:gd name="connsiteX211" fmla="*/ 3148105 w 12192000"/>
              <a:gd name="connsiteY211" fmla="*/ 30648 h 4999978"/>
              <a:gd name="connsiteX212" fmla="*/ 3251671 w 12192000"/>
              <a:gd name="connsiteY212" fmla="*/ 31575 h 4999978"/>
              <a:gd name="connsiteX213" fmla="*/ 3351400 w 12192000"/>
              <a:gd name="connsiteY213" fmla="*/ 32687 h 4999978"/>
              <a:gd name="connsiteX214" fmla="*/ 3387481 w 12192000"/>
              <a:gd name="connsiteY214" fmla="*/ 31443 h 4999978"/>
              <a:gd name="connsiteX215" fmla="*/ 3451923 w 12192000"/>
              <a:gd name="connsiteY215" fmla="*/ 36482 h 4999978"/>
              <a:gd name="connsiteX216" fmla="*/ 3481520 w 12192000"/>
              <a:gd name="connsiteY216" fmla="*/ 43287 h 4999978"/>
              <a:gd name="connsiteX217" fmla="*/ 3482804 w 12192000"/>
              <a:gd name="connsiteY217" fmla="*/ 42812 h 4999978"/>
              <a:gd name="connsiteX218" fmla="*/ 3485495 w 12192000"/>
              <a:gd name="connsiteY218" fmla="*/ 45921 h 4999978"/>
              <a:gd name="connsiteX219" fmla="*/ 3490972 w 12192000"/>
              <a:gd name="connsiteY219" fmla="*/ 47286 h 4999978"/>
              <a:gd name="connsiteX220" fmla="*/ 3505835 w 12192000"/>
              <a:gd name="connsiteY220" fmla="*/ 46077 h 4999978"/>
              <a:gd name="connsiteX221" fmla="*/ 3511410 w 12192000"/>
              <a:gd name="connsiteY221" fmla="*/ 44808 h 4999978"/>
              <a:gd name="connsiteX222" fmla="*/ 3519598 w 12192000"/>
              <a:gd name="connsiteY222" fmla="*/ 44683 h 4999978"/>
              <a:gd name="connsiteX223" fmla="*/ 3519807 w 12192000"/>
              <a:gd name="connsiteY223" fmla="*/ 44938 h 4999978"/>
              <a:gd name="connsiteX224" fmla="*/ 3527466 w 12192000"/>
              <a:gd name="connsiteY224" fmla="*/ 44316 h 4999978"/>
              <a:gd name="connsiteX225" fmla="*/ 3564889 w 12192000"/>
              <a:gd name="connsiteY225" fmla="*/ 57394 h 4999978"/>
              <a:gd name="connsiteX226" fmla="*/ 3614922 w 12192000"/>
              <a:gd name="connsiteY226" fmla="*/ 61804 h 4999978"/>
              <a:gd name="connsiteX227" fmla="*/ 3635506 w 12192000"/>
              <a:gd name="connsiteY227" fmla="*/ 65718 h 4999978"/>
              <a:gd name="connsiteX228" fmla="*/ 3646525 w 12192000"/>
              <a:gd name="connsiteY228" fmla="*/ 69193 h 4999978"/>
              <a:gd name="connsiteX229" fmla="*/ 3647224 w 12192000"/>
              <a:gd name="connsiteY229" fmla="*/ 70303 h 4999978"/>
              <a:gd name="connsiteX230" fmla="*/ 3683100 w 12192000"/>
              <a:gd name="connsiteY230" fmla="*/ 64109 h 4999978"/>
              <a:gd name="connsiteX231" fmla="*/ 3687901 w 12192000"/>
              <a:gd name="connsiteY231" fmla="*/ 65372 h 4999978"/>
              <a:gd name="connsiteX232" fmla="*/ 3711234 w 12192000"/>
              <a:gd name="connsiteY232" fmla="*/ 58665 h 4999978"/>
              <a:gd name="connsiteX233" fmla="*/ 3723318 w 12192000"/>
              <a:gd name="connsiteY233" fmla="*/ 56625 h 4999978"/>
              <a:gd name="connsiteX234" fmla="*/ 3726677 w 12192000"/>
              <a:gd name="connsiteY234" fmla="*/ 53112 h 4999978"/>
              <a:gd name="connsiteX235" fmla="*/ 3744535 w 12192000"/>
              <a:gd name="connsiteY235" fmla="*/ 51590 h 4999978"/>
              <a:gd name="connsiteX236" fmla="*/ 3746608 w 12192000"/>
              <a:gd name="connsiteY236" fmla="*/ 52522 h 4999978"/>
              <a:gd name="connsiteX237" fmla="*/ 3761262 w 12192000"/>
              <a:gd name="connsiteY237" fmla="*/ 47147 h 4999978"/>
              <a:gd name="connsiteX238" fmla="*/ 3803931 w 12192000"/>
              <a:gd name="connsiteY238" fmla="*/ 49309 h 4999978"/>
              <a:gd name="connsiteX239" fmla="*/ 3925626 w 12192000"/>
              <a:gd name="connsiteY239" fmla="*/ 40301 h 4999978"/>
              <a:gd name="connsiteX240" fmla="*/ 4033324 w 12192000"/>
              <a:gd name="connsiteY240" fmla="*/ 26451 h 49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4999978">
                <a:moveTo>
                  <a:pt x="4033324" y="26451"/>
                </a:moveTo>
                <a:cubicBezTo>
                  <a:pt x="4068852" y="20039"/>
                  <a:pt x="4120375" y="24864"/>
                  <a:pt x="4138795" y="28995"/>
                </a:cubicBezTo>
                <a:cubicBezTo>
                  <a:pt x="4157457" y="25447"/>
                  <a:pt x="4207517" y="4465"/>
                  <a:pt x="4197186" y="16311"/>
                </a:cubicBezTo>
                <a:cubicBezTo>
                  <a:pt x="4253598" y="-9657"/>
                  <a:pt x="4307498" y="21402"/>
                  <a:pt x="4371550" y="8916"/>
                </a:cubicBezTo>
                <a:cubicBezTo>
                  <a:pt x="4407078" y="35696"/>
                  <a:pt x="4387627" y="10675"/>
                  <a:pt x="4424056" y="15151"/>
                </a:cubicBezTo>
                <a:cubicBezTo>
                  <a:pt x="4413661" y="-9905"/>
                  <a:pt x="4468424" y="28513"/>
                  <a:pt x="4469897" y="0"/>
                </a:cubicBezTo>
                <a:cubicBezTo>
                  <a:pt x="4476479" y="1717"/>
                  <a:pt x="4482810" y="4280"/>
                  <a:pt x="4489151" y="7067"/>
                </a:cubicBezTo>
                <a:lnTo>
                  <a:pt x="4492479" y="8512"/>
                </a:lnTo>
                <a:lnTo>
                  <a:pt x="4505693" y="9366"/>
                </a:lnTo>
                <a:lnTo>
                  <a:pt x="4509529" y="15767"/>
                </a:lnTo>
                <a:lnTo>
                  <a:pt x="4529499" y="21469"/>
                </a:lnTo>
                <a:cubicBezTo>
                  <a:pt x="4536963" y="22651"/>
                  <a:pt x="4544973" y="22811"/>
                  <a:pt x="4553795" y="21323"/>
                </a:cubicBezTo>
                <a:cubicBezTo>
                  <a:pt x="4575351" y="9646"/>
                  <a:pt x="4609487" y="22868"/>
                  <a:pt x="4640118" y="21481"/>
                </a:cubicBezTo>
                <a:lnTo>
                  <a:pt x="4654127" y="17734"/>
                </a:lnTo>
                <a:lnTo>
                  <a:pt x="4700168" y="22735"/>
                </a:lnTo>
                <a:cubicBezTo>
                  <a:pt x="4713264" y="23630"/>
                  <a:pt x="4726846" y="23979"/>
                  <a:pt x="4741127" y="23309"/>
                </a:cubicBezTo>
                <a:lnTo>
                  <a:pt x="4767598" y="20054"/>
                </a:lnTo>
                <a:lnTo>
                  <a:pt x="4774592" y="22231"/>
                </a:lnTo>
                <a:cubicBezTo>
                  <a:pt x="4786697" y="21758"/>
                  <a:pt x="4802577" y="13360"/>
                  <a:pt x="4801328" y="23236"/>
                </a:cubicBezTo>
                <a:lnTo>
                  <a:pt x="4814870" y="19579"/>
                </a:lnTo>
                <a:lnTo>
                  <a:pt x="4828440" y="27197"/>
                </a:lnTo>
                <a:cubicBezTo>
                  <a:pt x="4829942" y="28997"/>
                  <a:pt x="4831084" y="30920"/>
                  <a:pt x="4831826" y="32900"/>
                </a:cubicBezTo>
                <a:lnTo>
                  <a:pt x="4850785" y="29972"/>
                </a:lnTo>
                <a:lnTo>
                  <a:pt x="4866468" y="35321"/>
                </a:lnTo>
                <a:lnTo>
                  <a:pt x="4879983" y="31397"/>
                </a:lnTo>
                <a:lnTo>
                  <a:pt x="4885635" y="32124"/>
                </a:lnTo>
                <a:lnTo>
                  <a:pt x="4899698" y="34658"/>
                </a:lnTo>
                <a:cubicBezTo>
                  <a:pt x="4906918" y="36481"/>
                  <a:pt x="4915001" y="38690"/>
                  <a:pt x="4923986" y="40414"/>
                </a:cubicBezTo>
                <a:lnTo>
                  <a:pt x="4931544" y="41140"/>
                </a:lnTo>
                <a:lnTo>
                  <a:pt x="4948135" y="50311"/>
                </a:lnTo>
                <a:cubicBezTo>
                  <a:pt x="4960212" y="57252"/>
                  <a:pt x="4969702" y="61906"/>
                  <a:pt x="4980068" y="57834"/>
                </a:cubicBezTo>
                <a:cubicBezTo>
                  <a:pt x="4998023" y="66760"/>
                  <a:pt x="5010918" y="92451"/>
                  <a:pt x="5036541" y="85075"/>
                </a:cubicBezTo>
                <a:cubicBezTo>
                  <a:pt x="5028940" y="96955"/>
                  <a:pt x="5065159" y="85981"/>
                  <a:pt x="5069678" y="97961"/>
                </a:cubicBezTo>
                <a:cubicBezTo>
                  <a:pt x="5071842" y="107637"/>
                  <a:pt x="5083332" y="106564"/>
                  <a:pt x="5092160" y="109985"/>
                </a:cubicBezTo>
                <a:cubicBezTo>
                  <a:pt x="5098585" y="119790"/>
                  <a:pt x="5142841" y="128053"/>
                  <a:pt x="5158166" y="126350"/>
                </a:cubicBezTo>
                <a:cubicBezTo>
                  <a:pt x="5201256" y="115702"/>
                  <a:pt x="5236783" y="155004"/>
                  <a:pt x="5271252" y="147520"/>
                </a:cubicBezTo>
                <a:cubicBezTo>
                  <a:pt x="5280328" y="148294"/>
                  <a:pt x="5287877" y="150405"/>
                  <a:pt x="5294438" y="153338"/>
                </a:cubicBezTo>
                <a:lnTo>
                  <a:pt x="5310840" y="163551"/>
                </a:lnTo>
                <a:cubicBezTo>
                  <a:pt x="5311084" y="165856"/>
                  <a:pt x="5311328" y="168159"/>
                  <a:pt x="5311570" y="170463"/>
                </a:cubicBezTo>
                <a:lnTo>
                  <a:pt x="5323756" y="174500"/>
                </a:lnTo>
                <a:lnTo>
                  <a:pt x="5326259" y="176662"/>
                </a:lnTo>
                <a:cubicBezTo>
                  <a:pt x="5331024" y="180816"/>
                  <a:pt x="5377788" y="196401"/>
                  <a:pt x="5383267" y="199617"/>
                </a:cubicBezTo>
                <a:cubicBezTo>
                  <a:pt x="5410952" y="208660"/>
                  <a:pt x="5442445" y="222284"/>
                  <a:pt x="5492371" y="230923"/>
                </a:cubicBezTo>
                <a:cubicBezTo>
                  <a:pt x="5559037" y="234969"/>
                  <a:pt x="5575360" y="250215"/>
                  <a:pt x="5640913" y="239810"/>
                </a:cubicBezTo>
                <a:lnTo>
                  <a:pt x="5877770" y="283747"/>
                </a:lnTo>
                <a:cubicBezTo>
                  <a:pt x="5915819" y="295609"/>
                  <a:pt x="5955621" y="294617"/>
                  <a:pt x="5989615" y="306445"/>
                </a:cubicBezTo>
                <a:lnTo>
                  <a:pt x="5996857" y="310331"/>
                </a:lnTo>
                <a:lnTo>
                  <a:pt x="6037387" y="299308"/>
                </a:lnTo>
                <a:cubicBezTo>
                  <a:pt x="6073044" y="293289"/>
                  <a:pt x="6106738" y="295248"/>
                  <a:pt x="6113074" y="312627"/>
                </a:cubicBezTo>
                <a:cubicBezTo>
                  <a:pt x="6172518" y="323086"/>
                  <a:pt x="6233561" y="310428"/>
                  <a:pt x="6280929" y="337226"/>
                </a:cubicBezTo>
                <a:cubicBezTo>
                  <a:pt x="6286383" y="333837"/>
                  <a:pt x="6292357" y="331425"/>
                  <a:pt x="6298665" y="329713"/>
                </a:cubicBezTo>
                <a:lnTo>
                  <a:pt x="6317326" y="326576"/>
                </a:lnTo>
                <a:lnTo>
                  <a:pt x="6319212" y="327786"/>
                </a:lnTo>
                <a:cubicBezTo>
                  <a:pt x="6328393" y="330680"/>
                  <a:pt x="6334701" y="330467"/>
                  <a:pt x="6339724" y="328880"/>
                </a:cubicBezTo>
                <a:lnTo>
                  <a:pt x="6345010" y="325930"/>
                </a:lnTo>
                <a:lnTo>
                  <a:pt x="6359332" y="325681"/>
                </a:lnTo>
                <a:lnTo>
                  <a:pt x="6388220" y="322496"/>
                </a:lnTo>
                <a:lnTo>
                  <a:pt x="6392994" y="324426"/>
                </a:lnTo>
                <a:lnTo>
                  <a:pt x="6435581" y="323557"/>
                </a:lnTo>
                <a:cubicBezTo>
                  <a:pt x="6435677" y="323952"/>
                  <a:pt x="6435772" y="324349"/>
                  <a:pt x="6435870" y="324745"/>
                </a:cubicBezTo>
                <a:cubicBezTo>
                  <a:pt x="6437488" y="327387"/>
                  <a:pt x="6440513" y="329298"/>
                  <a:pt x="6446571" y="329739"/>
                </a:cubicBezTo>
                <a:cubicBezTo>
                  <a:pt x="6432902" y="346634"/>
                  <a:pt x="6448636" y="336743"/>
                  <a:pt x="6467701" y="336547"/>
                </a:cubicBezTo>
                <a:cubicBezTo>
                  <a:pt x="6450726" y="362746"/>
                  <a:pt x="6507518" y="351573"/>
                  <a:pt x="6512727" y="367087"/>
                </a:cubicBezTo>
                <a:cubicBezTo>
                  <a:pt x="6527112" y="366352"/>
                  <a:pt x="6542020" y="366053"/>
                  <a:pt x="6557094" y="366314"/>
                </a:cubicBezTo>
                <a:lnTo>
                  <a:pt x="6565879" y="366812"/>
                </a:lnTo>
                <a:cubicBezTo>
                  <a:pt x="6565919" y="366905"/>
                  <a:pt x="6565958" y="366998"/>
                  <a:pt x="6565997" y="367092"/>
                </a:cubicBezTo>
                <a:cubicBezTo>
                  <a:pt x="6567779" y="367776"/>
                  <a:pt x="6570621" y="368158"/>
                  <a:pt x="6575147" y="368156"/>
                </a:cubicBezTo>
                <a:lnTo>
                  <a:pt x="6581899" y="367720"/>
                </a:lnTo>
                <a:lnTo>
                  <a:pt x="6598943" y="368688"/>
                </a:lnTo>
                <a:lnTo>
                  <a:pt x="6604421" y="370815"/>
                </a:lnTo>
                <a:lnTo>
                  <a:pt x="6606035" y="374247"/>
                </a:lnTo>
                <a:lnTo>
                  <a:pt x="6607669" y="373968"/>
                </a:lnTo>
                <a:cubicBezTo>
                  <a:pt x="6620475" y="368913"/>
                  <a:pt x="6625312" y="360789"/>
                  <a:pt x="6637532" y="384907"/>
                </a:cubicBezTo>
                <a:cubicBezTo>
                  <a:pt x="6666345" y="377219"/>
                  <a:pt x="6669861" y="391673"/>
                  <a:pt x="6706880" y="399163"/>
                </a:cubicBezTo>
                <a:cubicBezTo>
                  <a:pt x="6723837" y="391250"/>
                  <a:pt x="6736071" y="395293"/>
                  <a:pt x="6747500" y="403168"/>
                </a:cubicBezTo>
                <a:cubicBezTo>
                  <a:pt x="6784745" y="401441"/>
                  <a:pt x="6816872" y="413543"/>
                  <a:pt x="6857783" y="418687"/>
                </a:cubicBezTo>
                <a:cubicBezTo>
                  <a:pt x="6902932" y="429261"/>
                  <a:pt x="6899138" y="407985"/>
                  <a:pt x="6926954" y="416162"/>
                </a:cubicBezTo>
                <a:lnTo>
                  <a:pt x="6990389" y="425060"/>
                </a:lnTo>
                <a:lnTo>
                  <a:pt x="7041715" y="465902"/>
                </a:lnTo>
                <a:lnTo>
                  <a:pt x="7048103" y="464392"/>
                </a:lnTo>
                <a:cubicBezTo>
                  <a:pt x="7052510" y="463654"/>
                  <a:pt x="7055450" y="463555"/>
                  <a:pt x="7057490" y="463917"/>
                </a:cubicBezTo>
                <a:lnTo>
                  <a:pt x="7057730" y="464165"/>
                </a:lnTo>
                <a:lnTo>
                  <a:pt x="7066511" y="463214"/>
                </a:lnTo>
                <a:cubicBezTo>
                  <a:pt x="7081316" y="461011"/>
                  <a:pt x="7095708" y="458304"/>
                  <a:pt x="7109401" y="455268"/>
                </a:cubicBezTo>
                <a:cubicBezTo>
                  <a:pt x="7121361" y="469195"/>
                  <a:pt x="7171741" y="449331"/>
                  <a:pt x="7166830" y="477037"/>
                </a:cubicBezTo>
                <a:cubicBezTo>
                  <a:pt x="7185318" y="473753"/>
                  <a:pt x="7196261" y="461778"/>
                  <a:pt x="7190442" y="480090"/>
                </a:cubicBezTo>
                <a:cubicBezTo>
                  <a:pt x="7196540" y="479524"/>
                  <a:pt x="7200336" y="480853"/>
                  <a:pt x="7203083" y="483106"/>
                </a:cubicBezTo>
                <a:lnTo>
                  <a:pt x="7203894" y="484190"/>
                </a:lnTo>
                <a:lnTo>
                  <a:pt x="7245004" y="476444"/>
                </a:lnTo>
                <a:lnTo>
                  <a:pt x="7250514" y="477506"/>
                </a:lnTo>
                <a:lnTo>
                  <a:pt x="7277246" y="469782"/>
                </a:lnTo>
                <a:lnTo>
                  <a:pt x="7291092" y="467217"/>
                </a:lnTo>
                <a:lnTo>
                  <a:pt x="7294933" y="463549"/>
                </a:lnTo>
                <a:cubicBezTo>
                  <a:pt x="7299121" y="461223"/>
                  <a:pt x="7305176" y="459995"/>
                  <a:pt x="7315408" y="461260"/>
                </a:cubicBezTo>
                <a:lnTo>
                  <a:pt x="7317786" y="462106"/>
                </a:lnTo>
                <a:lnTo>
                  <a:pt x="7334572" y="456088"/>
                </a:lnTo>
                <a:cubicBezTo>
                  <a:pt x="7339959" y="453431"/>
                  <a:pt x="7371380" y="454045"/>
                  <a:pt x="7375190" y="449931"/>
                </a:cubicBezTo>
                <a:cubicBezTo>
                  <a:pt x="7433241" y="467756"/>
                  <a:pt x="7460434" y="441906"/>
                  <a:pt x="7522997" y="442209"/>
                </a:cubicBezTo>
                <a:cubicBezTo>
                  <a:pt x="7592791" y="433619"/>
                  <a:pt x="7640927" y="424233"/>
                  <a:pt x="7686985" y="419805"/>
                </a:cubicBezTo>
                <a:cubicBezTo>
                  <a:pt x="7708370" y="415450"/>
                  <a:pt x="7865878" y="397444"/>
                  <a:pt x="7854068" y="409774"/>
                </a:cubicBezTo>
                <a:cubicBezTo>
                  <a:pt x="7918669" y="381306"/>
                  <a:pt x="7960767" y="406961"/>
                  <a:pt x="8034165" y="391699"/>
                </a:cubicBezTo>
                <a:cubicBezTo>
                  <a:pt x="8074975" y="417062"/>
                  <a:pt x="8052607" y="392777"/>
                  <a:pt x="8094381" y="395718"/>
                </a:cubicBezTo>
                <a:cubicBezTo>
                  <a:pt x="8082391" y="371015"/>
                  <a:pt x="8145291" y="407237"/>
                  <a:pt x="8146898" y="378558"/>
                </a:cubicBezTo>
                <a:cubicBezTo>
                  <a:pt x="8154450" y="379999"/>
                  <a:pt x="8161714" y="382303"/>
                  <a:pt x="8168993" y="384830"/>
                </a:cubicBezTo>
                <a:lnTo>
                  <a:pt x="8172809" y="386137"/>
                </a:lnTo>
                <a:lnTo>
                  <a:pt x="8187962" y="386433"/>
                </a:lnTo>
                <a:lnTo>
                  <a:pt x="8192382" y="392692"/>
                </a:lnTo>
                <a:lnTo>
                  <a:pt x="8375192" y="383879"/>
                </a:lnTo>
                <a:cubicBezTo>
                  <a:pt x="8390681" y="377906"/>
                  <a:pt x="8442343" y="372994"/>
                  <a:pt x="8454377" y="380331"/>
                </a:cubicBezTo>
                <a:cubicBezTo>
                  <a:pt x="8465613" y="381011"/>
                  <a:pt x="8477337" y="376722"/>
                  <a:pt x="8484740" y="385159"/>
                </a:cubicBezTo>
                <a:cubicBezTo>
                  <a:pt x="8509291" y="387955"/>
                  <a:pt x="8565518" y="394403"/>
                  <a:pt x="8601673" y="397101"/>
                </a:cubicBezTo>
                <a:cubicBezTo>
                  <a:pt x="8619550" y="383563"/>
                  <a:pt x="8652058" y="403668"/>
                  <a:pt x="8701676" y="401351"/>
                </a:cubicBezTo>
                <a:cubicBezTo>
                  <a:pt x="8721163" y="385822"/>
                  <a:pt x="8735137" y="399974"/>
                  <a:pt x="8773288" y="378077"/>
                </a:cubicBezTo>
                <a:cubicBezTo>
                  <a:pt x="8775124" y="379719"/>
                  <a:pt x="8777353" y="381190"/>
                  <a:pt x="8779909" y="382446"/>
                </a:cubicBezTo>
                <a:cubicBezTo>
                  <a:pt x="8794759" y="389736"/>
                  <a:pt x="8817153" y="388302"/>
                  <a:pt x="8829932" y="379243"/>
                </a:cubicBezTo>
                <a:cubicBezTo>
                  <a:pt x="8891235" y="349118"/>
                  <a:pt x="8949370" y="345642"/>
                  <a:pt x="9003386" y="336242"/>
                </a:cubicBezTo>
                <a:cubicBezTo>
                  <a:pt x="9064740" y="328439"/>
                  <a:pt x="9026331" y="360774"/>
                  <a:pt x="9101185" y="330862"/>
                </a:cubicBezTo>
                <a:cubicBezTo>
                  <a:pt x="9110310" y="340386"/>
                  <a:pt x="9120116" y="340147"/>
                  <a:pt x="9136185" y="334078"/>
                </a:cubicBezTo>
                <a:cubicBezTo>
                  <a:pt x="9166057" y="331044"/>
                  <a:pt x="9165783" y="356709"/>
                  <a:pt x="9194801" y="339149"/>
                </a:cubicBezTo>
                <a:cubicBezTo>
                  <a:pt x="9190472" y="353244"/>
                  <a:pt x="9252023" y="340305"/>
                  <a:pt x="9239316" y="355558"/>
                </a:cubicBezTo>
                <a:cubicBezTo>
                  <a:pt x="9259813" y="366615"/>
                  <a:pt x="9267827" y="345361"/>
                  <a:pt x="9288052" y="354796"/>
                </a:cubicBezTo>
                <a:cubicBezTo>
                  <a:pt x="9310099" y="355735"/>
                  <a:pt x="9274359" y="341069"/>
                  <a:pt x="9298465" y="338296"/>
                </a:cubicBezTo>
                <a:cubicBezTo>
                  <a:pt x="9327883" y="337409"/>
                  <a:pt x="9325850" y="312292"/>
                  <a:pt x="9350892" y="342778"/>
                </a:cubicBezTo>
                <a:lnTo>
                  <a:pt x="9430522" y="351368"/>
                </a:lnTo>
                <a:cubicBezTo>
                  <a:pt x="9447485" y="342207"/>
                  <a:pt x="9461870" y="345232"/>
                  <a:pt x="9476215" y="352107"/>
                </a:cubicBezTo>
                <a:cubicBezTo>
                  <a:pt x="9516917" y="347451"/>
                  <a:pt x="9555019" y="356862"/>
                  <a:pt x="9601276" y="358704"/>
                </a:cubicBezTo>
                <a:cubicBezTo>
                  <a:pt x="9655597" y="365766"/>
                  <a:pt x="9721018" y="368083"/>
                  <a:pt x="9771664" y="375074"/>
                </a:cubicBezTo>
                <a:cubicBezTo>
                  <a:pt x="9837640" y="352742"/>
                  <a:pt x="9801669" y="411678"/>
                  <a:pt x="9905153" y="400650"/>
                </a:cubicBezTo>
                <a:cubicBezTo>
                  <a:pt x="9910811" y="397141"/>
                  <a:pt x="9923612" y="400020"/>
                  <a:pt x="9922553" y="404569"/>
                </a:cubicBezTo>
                <a:cubicBezTo>
                  <a:pt x="9945213" y="401977"/>
                  <a:pt x="10012509" y="424753"/>
                  <a:pt x="10044658" y="418077"/>
                </a:cubicBezTo>
                <a:cubicBezTo>
                  <a:pt x="10108994" y="428104"/>
                  <a:pt x="10138326" y="405380"/>
                  <a:pt x="10184585" y="407138"/>
                </a:cubicBezTo>
                <a:cubicBezTo>
                  <a:pt x="10238805" y="420027"/>
                  <a:pt x="10270973" y="432805"/>
                  <a:pt x="10366435" y="462428"/>
                </a:cubicBezTo>
                <a:lnTo>
                  <a:pt x="10688220" y="542258"/>
                </a:lnTo>
                <a:cubicBezTo>
                  <a:pt x="10812002" y="613331"/>
                  <a:pt x="10955764" y="552079"/>
                  <a:pt x="11026690" y="550681"/>
                </a:cubicBezTo>
                <a:cubicBezTo>
                  <a:pt x="11053150" y="522754"/>
                  <a:pt x="11079708" y="547720"/>
                  <a:pt x="11113779" y="533868"/>
                </a:cubicBezTo>
                <a:cubicBezTo>
                  <a:pt x="11191398" y="520022"/>
                  <a:pt x="11265999" y="483506"/>
                  <a:pt x="11369556" y="491719"/>
                </a:cubicBezTo>
                <a:cubicBezTo>
                  <a:pt x="11406977" y="409158"/>
                  <a:pt x="11530972" y="443199"/>
                  <a:pt x="11623342" y="388428"/>
                </a:cubicBezTo>
                <a:cubicBezTo>
                  <a:pt x="11678749" y="373322"/>
                  <a:pt x="11771467" y="402383"/>
                  <a:pt x="11786511" y="358390"/>
                </a:cubicBezTo>
                <a:cubicBezTo>
                  <a:pt x="11815065" y="381261"/>
                  <a:pt x="11834769" y="337251"/>
                  <a:pt x="11862577" y="330549"/>
                </a:cubicBezTo>
                <a:cubicBezTo>
                  <a:pt x="11886839" y="344437"/>
                  <a:pt x="11896496" y="329138"/>
                  <a:pt x="11916612" y="323810"/>
                </a:cubicBezTo>
                <a:cubicBezTo>
                  <a:pt x="11926953" y="332872"/>
                  <a:pt x="11944208" y="330491"/>
                  <a:pt x="11948830" y="318062"/>
                </a:cubicBezTo>
                <a:cubicBezTo>
                  <a:pt x="11937556" y="291763"/>
                  <a:pt x="11999127" y="298879"/>
                  <a:pt x="12001583" y="279643"/>
                </a:cubicBezTo>
                <a:cubicBezTo>
                  <a:pt x="12027437" y="273899"/>
                  <a:pt x="12120562" y="276714"/>
                  <a:pt x="12174977" y="264652"/>
                </a:cubicBezTo>
                <a:lnTo>
                  <a:pt x="12192000" y="256549"/>
                </a:lnTo>
                <a:lnTo>
                  <a:pt x="12192000" y="4999978"/>
                </a:lnTo>
                <a:lnTo>
                  <a:pt x="0" y="4999978"/>
                </a:lnTo>
                <a:lnTo>
                  <a:pt x="0" y="617449"/>
                </a:lnTo>
                <a:lnTo>
                  <a:pt x="11075" y="615178"/>
                </a:lnTo>
                <a:cubicBezTo>
                  <a:pt x="23002" y="613158"/>
                  <a:pt x="33255" y="611513"/>
                  <a:pt x="44061" y="608596"/>
                </a:cubicBezTo>
                <a:cubicBezTo>
                  <a:pt x="70605" y="597913"/>
                  <a:pt x="149526" y="562149"/>
                  <a:pt x="170342" y="551077"/>
                </a:cubicBezTo>
                <a:lnTo>
                  <a:pt x="168955" y="542164"/>
                </a:lnTo>
                <a:lnTo>
                  <a:pt x="181474" y="541281"/>
                </a:lnTo>
                <a:lnTo>
                  <a:pt x="209440" y="540561"/>
                </a:lnTo>
                <a:cubicBezTo>
                  <a:pt x="226869" y="538895"/>
                  <a:pt x="275442" y="540165"/>
                  <a:pt x="293152" y="536576"/>
                </a:cubicBezTo>
                <a:cubicBezTo>
                  <a:pt x="298104" y="526951"/>
                  <a:pt x="305921" y="521613"/>
                  <a:pt x="315693" y="519030"/>
                </a:cubicBezTo>
                <a:lnTo>
                  <a:pt x="337305" y="518372"/>
                </a:lnTo>
                <a:lnTo>
                  <a:pt x="462252" y="493151"/>
                </a:lnTo>
                <a:lnTo>
                  <a:pt x="479457" y="491123"/>
                </a:lnTo>
                <a:lnTo>
                  <a:pt x="488653" y="483257"/>
                </a:lnTo>
                <a:cubicBezTo>
                  <a:pt x="495751" y="481590"/>
                  <a:pt x="516240" y="482215"/>
                  <a:pt x="522053" y="481125"/>
                </a:cubicBezTo>
                <a:lnTo>
                  <a:pt x="523520" y="476713"/>
                </a:lnTo>
                <a:cubicBezTo>
                  <a:pt x="541965" y="469375"/>
                  <a:pt x="611396" y="444795"/>
                  <a:pt x="632714" y="437101"/>
                </a:cubicBezTo>
                <a:cubicBezTo>
                  <a:pt x="637120" y="443761"/>
                  <a:pt x="646523" y="432947"/>
                  <a:pt x="651426" y="430544"/>
                </a:cubicBezTo>
                <a:cubicBezTo>
                  <a:pt x="652273" y="435068"/>
                  <a:pt x="664268" y="436238"/>
                  <a:pt x="667724" y="432138"/>
                </a:cubicBezTo>
                <a:cubicBezTo>
                  <a:pt x="751466" y="408483"/>
                  <a:pt x="710176" y="454993"/>
                  <a:pt x="757679" y="425145"/>
                </a:cubicBezTo>
                <a:cubicBezTo>
                  <a:pt x="766141" y="423071"/>
                  <a:pt x="773060" y="424779"/>
                  <a:pt x="779159" y="428059"/>
                </a:cubicBezTo>
                <a:lnTo>
                  <a:pt x="788293" y="434863"/>
                </a:lnTo>
                <a:lnTo>
                  <a:pt x="822923" y="421074"/>
                </a:lnTo>
                <a:cubicBezTo>
                  <a:pt x="840014" y="416178"/>
                  <a:pt x="858036" y="412811"/>
                  <a:pt x="876559" y="411088"/>
                </a:cubicBezTo>
                <a:cubicBezTo>
                  <a:pt x="880889" y="420288"/>
                  <a:pt x="895209" y="406850"/>
                  <a:pt x="902011" y="404118"/>
                </a:cubicBezTo>
                <a:cubicBezTo>
                  <a:pt x="902191" y="410172"/>
                  <a:pt x="917419" y="412804"/>
                  <a:pt x="922715" y="407699"/>
                </a:cubicBezTo>
                <a:cubicBezTo>
                  <a:pt x="1035495" y="384016"/>
                  <a:pt x="972839" y="441733"/>
                  <a:pt x="1040139" y="406590"/>
                </a:cubicBezTo>
                <a:cubicBezTo>
                  <a:pt x="1051469" y="404617"/>
                  <a:pt x="1060048" y="407498"/>
                  <a:pt x="1067251" y="412384"/>
                </a:cubicBezTo>
                <a:lnTo>
                  <a:pt x="1080272" y="424669"/>
                </a:lnTo>
                <a:lnTo>
                  <a:pt x="1090219" y="420026"/>
                </a:lnTo>
                <a:cubicBezTo>
                  <a:pt x="1128054" y="418995"/>
                  <a:pt x="1139443" y="431622"/>
                  <a:pt x="1161226" y="418304"/>
                </a:cubicBezTo>
                <a:cubicBezTo>
                  <a:pt x="1194247" y="444579"/>
                  <a:pt x="1182853" y="420594"/>
                  <a:pt x="1207525" y="416039"/>
                </a:cubicBezTo>
                <a:cubicBezTo>
                  <a:pt x="1229876" y="413352"/>
                  <a:pt x="1272066" y="404905"/>
                  <a:pt x="1295331" y="402182"/>
                </a:cubicBezTo>
                <a:cubicBezTo>
                  <a:pt x="1313247" y="381583"/>
                  <a:pt x="1322885" y="406388"/>
                  <a:pt x="1347118" y="399704"/>
                </a:cubicBezTo>
                <a:cubicBezTo>
                  <a:pt x="1358442" y="391829"/>
                  <a:pt x="1366690" y="390365"/>
                  <a:pt x="1378108" y="398410"/>
                </a:cubicBezTo>
                <a:cubicBezTo>
                  <a:pt x="1430244" y="360127"/>
                  <a:pt x="1410029" y="396164"/>
                  <a:pt x="1459192" y="380919"/>
                </a:cubicBezTo>
                <a:cubicBezTo>
                  <a:pt x="1501499" y="365055"/>
                  <a:pt x="1549591" y="354392"/>
                  <a:pt x="1590120" y="317608"/>
                </a:cubicBezTo>
                <a:cubicBezTo>
                  <a:pt x="1597495" y="307260"/>
                  <a:pt x="1613791" y="310520"/>
                  <a:pt x="1631417" y="308227"/>
                </a:cubicBezTo>
                <a:cubicBezTo>
                  <a:pt x="1649043" y="305934"/>
                  <a:pt x="1693684" y="302496"/>
                  <a:pt x="1695877" y="303848"/>
                </a:cubicBezTo>
                <a:cubicBezTo>
                  <a:pt x="1731379" y="297695"/>
                  <a:pt x="1804005" y="278490"/>
                  <a:pt x="1844438" y="271304"/>
                </a:cubicBezTo>
                <a:cubicBezTo>
                  <a:pt x="1847960" y="284364"/>
                  <a:pt x="1868036" y="260323"/>
                  <a:pt x="1881324" y="268497"/>
                </a:cubicBezTo>
                <a:cubicBezTo>
                  <a:pt x="1890865" y="275707"/>
                  <a:pt x="1899182" y="270095"/>
                  <a:pt x="1908999" y="269338"/>
                </a:cubicBezTo>
                <a:cubicBezTo>
                  <a:pt x="1922050" y="274907"/>
                  <a:pt x="1964084" y="263670"/>
                  <a:pt x="1974956" y="255958"/>
                </a:cubicBezTo>
                <a:cubicBezTo>
                  <a:pt x="2000789" y="229373"/>
                  <a:pt x="2060915" y="247690"/>
                  <a:pt x="2082409" y="227290"/>
                </a:cubicBezTo>
                <a:cubicBezTo>
                  <a:pt x="2090286" y="224213"/>
                  <a:pt x="2098026" y="222886"/>
                  <a:pt x="2105639" y="222648"/>
                </a:cubicBezTo>
                <a:lnTo>
                  <a:pt x="2126992" y="224468"/>
                </a:lnTo>
                <a:lnTo>
                  <a:pt x="2133154" y="229952"/>
                </a:lnTo>
                <a:lnTo>
                  <a:pt x="2146154" y="228332"/>
                </a:lnTo>
                <a:lnTo>
                  <a:pt x="2149901" y="229116"/>
                </a:lnTo>
                <a:cubicBezTo>
                  <a:pt x="2157061" y="230638"/>
                  <a:pt x="2164126" y="231947"/>
                  <a:pt x="2171100" y="232389"/>
                </a:cubicBezTo>
                <a:cubicBezTo>
                  <a:pt x="2161432" y="204508"/>
                  <a:pt x="2228843" y="231560"/>
                  <a:pt x="2209148" y="209225"/>
                </a:cubicBezTo>
                <a:cubicBezTo>
                  <a:pt x="2245795" y="206809"/>
                  <a:pt x="2217435" y="186186"/>
                  <a:pt x="2261889" y="205532"/>
                </a:cubicBezTo>
                <a:cubicBezTo>
                  <a:pt x="2318421" y="181576"/>
                  <a:pt x="2408342" y="188495"/>
                  <a:pt x="2452315" y="152899"/>
                </a:cubicBezTo>
                <a:cubicBezTo>
                  <a:pt x="2447016" y="166284"/>
                  <a:pt x="2478824" y="148993"/>
                  <a:pt x="2495330" y="142101"/>
                </a:cubicBezTo>
                <a:cubicBezTo>
                  <a:pt x="2532786" y="132037"/>
                  <a:pt x="2609589" y="113461"/>
                  <a:pt x="2665623" y="96394"/>
                </a:cubicBezTo>
                <a:cubicBezTo>
                  <a:pt x="2717275" y="79361"/>
                  <a:pt x="2733624" y="82979"/>
                  <a:pt x="2763332" y="74831"/>
                </a:cubicBezTo>
                <a:lnTo>
                  <a:pt x="2843870" y="47507"/>
                </a:lnTo>
                <a:lnTo>
                  <a:pt x="2862745" y="43242"/>
                </a:lnTo>
                <a:lnTo>
                  <a:pt x="2864596" y="39218"/>
                </a:lnTo>
                <a:lnTo>
                  <a:pt x="2875381" y="35003"/>
                </a:lnTo>
                <a:lnTo>
                  <a:pt x="2895139" y="24186"/>
                </a:lnTo>
                <a:lnTo>
                  <a:pt x="2932205" y="11873"/>
                </a:lnTo>
                <a:lnTo>
                  <a:pt x="2933310" y="12816"/>
                </a:lnTo>
                <a:cubicBezTo>
                  <a:pt x="2936512" y="14646"/>
                  <a:pt x="2940256" y="15452"/>
                  <a:pt x="2945218" y="14141"/>
                </a:cubicBezTo>
                <a:cubicBezTo>
                  <a:pt x="2959008" y="14069"/>
                  <a:pt x="2997405" y="12264"/>
                  <a:pt x="3016048" y="12381"/>
                </a:cubicBezTo>
                <a:cubicBezTo>
                  <a:pt x="3026523" y="7728"/>
                  <a:pt x="3045337" y="18832"/>
                  <a:pt x="3057077" y="14845"/>
                </a:cubicBezTo>
                <a:lnTo>
                  <a:pt x="3148105" y="30648"/>
                </a:lnTo>
                <a:lnTo>
                  <a:pt x="3251671" y="31575"/>
                </a:lnTo>
                <a:cubicBezTo>
                  <a:pt x="3288430" y="31396"/>
                  <a:pt x="3320402" y="39036"/>
                  <a:pt x="3351400" y="32687"/>
                </a:cubicBezTo>
                <a:cubicBezTo>
                  <a:pt x="3364152" y="38848"/>
                  <a:pt x="3376107" y="41214"/>
                  <a:pt x="3387481" y="31443"/>
                </a:cubicBezTo>
                <a:cubicBezTo>
                  <a:pt x="3421834" y="34018"/>
                  <a:pt x="3430384" y="47525"/>
                  <a:pt x="3451923" y="36482"/>
                </a:cubicBezTo>
                <a:cubicBezTo>
                  <a:pt x="3471592" y="58226"/>
                  <a:pt x="3472580" y="49775"/>
                  <a:pt x="3481520" y="43287"/>
                </a:cubicBezTo>
                <a:lnTo>
                  <a:pt x="3482804" y="42812"/>
                </a:lnTo>
                <a:lnTo>
                  <a:pt x="3485495" y="45921"/>
                </a:lnTo>
                <a:lnTo>
                  <a:pt x="3490972" y="47286"/>
                </a:lnTo>
                <a:lnTo>
                  <a:pt x="3505835" y="46077"/>
                </a:lnTo>
                <a:lnTo>
                  <a:pt x="3511410" y="44808"/>
                </a:lnTo>
                <a:cubicBezTo>
                  <a:pt x="3515254" y="44237"/>
                  <a:pt x="3517816" y="44247"/>
                  <a:pt x="3519598" y="44683"/>
                </a:cubicBezTo>
                <a:lnTo>
                  <a:pt x="3519807" y="44938"/>
                </a:lnTo>
                <a:lnTo>
                  <a:pt x="3527466" y="44316"/>
                </a:lnTo>
                <a:cubicBezTo>
                  <a:pt x="3540383" y="42670"/>
                  <a:pt x="3552942" y="59912"/>
                  <a:pt x="3564889" y="57394"/>
                </a:cubicBezTo>
                <a:cubicBezTo>
                  <a:pt x="3575289" y="71711"/>
                  <a:pt x="3619274" y="34384"/>
                  <a:pt x="3614922" y="61804"/>
                </a:cubicBezTo>
                <a:cubicBezTo>
                  <a:pt x="3631051" y="59218"/>
                  <a:pt x="3640626" y="47694"/>
                  <a:pt x="3635506" y="65718"/>
                </a:cubicBezTo>
                <a:cubicBezTo>
                  <a:pt x="3640824" y="65382"/>
                  <a:pt x="3644132" y="66847"/>
                  <a:pt x="3646525" y="69193"/>
                </a:cubicBezTo>
                <a:lnTo>
                  <a:pt x="3647224" y="70303"/>
                </a:lnTo>
                <a:lnTo>
                  <a:pt x="3683100" y="64109"/>
                </a:lnTo>
                <a:lnTo>
                  <a:pt x="3687901" y="65372"/>
                </a:lnTo>
                <a:lnTo>
                  <a:pt x="3711234" y="58665"/>
                </a:lnTo>
                <a:lnTo>
                  <a:pt x="3723318" y="56625"/>
                </a:lnTo>
                <a:lnTo>
                  <a:pt x="3726677" y="53112"/>
                </a:lnTo>
                <a:cubicBezTo>
                  <a:pt x="3730335" y="50950"/>
                  <a:pt x="3735615" y="49952"/>
                  <a:pt x="3744535" y="51590"/>
                </a:cubicBezTo>
                <a:lnTo>
                  <a:pt x="3746608" y="52522"/>
                </a:lnTo>
                <a:lnTo>
                  <a:pt x="3761262" y="47147"/>
                </a:lnTo>
                <a:cubicBezTo>
                  <a:pt x="3765968" y="44701"/>
                  <a:pt x="3800597" y="53264"/>
                  <a:pt x="3803931" y="49309"/>
                </a:cubicBezTo>
                <a:cubicBezTo>
                  <a:pt x="3854516" y="69215"/>
                  <a:pt x="3871065" y="37682"/>
                  <a:pt x="3925626" y="40301"/>
                </a:cubicBezTo>
                <a:cubicBezTo>
                  <a:pt x="3949771" y="45090"/>
                  <a:pt x="3989883" y="30921"/>
                  <a:pt x="4033324" y="2645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C42889E-40AD-4844-B5D0-EDA0ECB21871}"/>
              </a:ext>
            </a:extLst>
          </p:cNvPr>
          <p:cNvPicPr>
            <a:picLocks noGrp="1" noChangeAspect="1"/>
          </p:cNvPicPr>
          <p:nvPr>
            <p:ph idx="1"/>
          </p:nvPr>
        </p:nvPicPr>
        <p:blipFill>
          <a:blip r:embed="rId2"/>
          <a:stretch>
            <a:fillRect/>
          </a:stretch>
        </p:blipFill>
        <p:spPr>
          <a:xfrm>
            <a:off x="1808327" y="2665506"/>
            <a:ext cx="1572219" cy="3076408"/>
          </a:xfrm>
        </p:spPr>
      </p:pic>
      <p:pic>
        <p:nvPicPr>
          <p:cNvPr id="7" name="Picture 6">
            <a:extLst>
              <a:ext uri="{FF2B5EF4-FFF2-40B4-BE49-F238E27FC236}">
                <a16:creationId xmlns:a16="http://schemas.microsoft.com/office/drawing/2014/main" id="{39AB6673-C3A3-051B-0322-1961CA350994}"/>
              </a:ext>
            </a:extLst>
          </p:cNvPr>
          <p:cNvPicPr>
            <a:picLocks noChangeAspect="1"/>
          </p:cNvPicPr>
          <p:nvPr/>
        </p:nvPicPr>
        <p:blipFill>
          <a:blip r:embed="rId3"/>
          <a:stretch>
            <a:fillRect/>
          </a:stretch>
        </p:blipFill>
        <p:spPr>
          <a:xfrm>
            <a:off x="3743234" y="3974024"/>
            <a:ext cx="6579370" cy="2045538"/>
          </a:xfrm>
          <a:prstGeom prst="rect">
            <a:avLst/>
          </a:prstGeom>
        </p:spPr>
      </p:pic>
      <p:sp>
        <p:nvSpPr>
          <p:cNvPr id="9" name="TextBox 8">
            <a:extLst>
              <a:ext uri="{FF2B5EF4-FFF2-40B4-BE49-F238E27FC236}">
                <a16:creationId xmlns:a16="http://schemas.microsoft.com/office/drawing/2014/main" id="{7947B7B4-F608-CF73-9C1A-0AAFF02CCDBF}"/>
              </a:ext>
            </a:extLst>
          </p:cNvPr>
          <p:cNvSpPr txBox="1"/>
          <p:nvPr/>
        </p:nvSpPr>
        <p:spPr>
          <a:xfrm>
            <a:off x="1808327" y="5741914"/>
            <a:ext cx="1572219" cy="530017"/>
          </a:xfrm>
          <a:prstGeom prst="rect">
            <a:avLst/>
          </a:prstGeom>
          <a:noFill/>
        </p:spPr>
        <p:txBody>
          <a:bodyPr wrap="square">
            <a:spAutoFit/>
          </a:bodyPr>
          <a:lstStyle/>
          <a:p>
            <a:pPr defTabSz="722376">
              <a:spcAft>
                <a:spcPts val="600"/>
              </a:spcAft>
            </a:pPr>
            <a:r>
              <a:rPr lang="en-GB" sz="1422" kern="1200">
                <a:solidFill>
                  <a:srgbClr val="008000"/>
                </a:solidFill>
                <a:latin typeface="Courier New" panose="02070309020205020404" pitchFamily="49" charset="0"/>
                <a:ea typeface="+mn-ea"/>
                <a:cs typeface="+mn-cs"/>
              </a:rPr>
              <a:t>Handling missing data</a:t>
            </a:r>
            <a:endParaRPr lang="en-GB" b="0">
              <a:solidFill>
                <a:srgbClr val="000000"/>
              </a:solidFill>
              <a:effectLst/>
              <a:latin typeface="Courier New" panose="02070309020205020404" pitchFamily="49" charset="0"/>
            </a:endParaRPr>
          </a:p>
        </p:txBody>
      </p:sp>
      <p:pic>
        <p:nvPicPr>
          <p:cNvPr id="11" name="Picture 10">
            <a:extLst>
              <a:ext uri="{FF2B5EF4-FFF2-40B4-BE49-F238E27FC236}">
                <a16:creationId xmlns:a16="http://schemas.microsoft.com/office/drawing/2014/main" id="{7A411AD4-C2E9-7F8C-7302-3585B9520550}"/>
              </a:ext>
            </a:extLst>
          </p:cNvPr>
          <p:cNvPicPr>
            <a:picLocks noChangeAspect="1"/>
          </p:cNvPicPr>
          <p:nvPr/>
        </p:nvPicPr>
        <p:blipFill>
          <a:blip r:embed="rId4"/>
          <a:stretch>
            <a:fillRect/>
          </a:stretch>
        </p:blipFill>
        <p:spPr>
          <a:xfrm>
            <a:off x="3743234" y="2821867"/>
            <a:ext cx="4373104" cy="657160"/>
          </a:xfrm>
          <a:prstGeom prst="rect">
            <a:avLst/>
          </a:prstGeom>
        </p:spPr>
      </p:pic>
    </p:spTree>
    <p:extLst>
      <p:ext uri="{BB962C8B-B14F-4D97-AF65-F5344CB8AC3E}">
        <p14:creationId xmlns:p14="http://schemas.microsoft.com/office/powerpoint/2010/main" val="200320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FC3E25-5B92-B0B3-805C-F3D65BEED03D}"/>
              </a:ext>
            </a:extLst>
          </p:cNvPr>
          <p:cNvPicPr>
            <a:picLocks noChangeAspect="1"/>
          </p:cNvPicPr>
          <p:nvPr/>
        </p:nvPicPr>
        <p:blipFill rotWithShape="1">
          <a:blip r:embed="rId2">
            <a:alphaModFix/>
          </a:blip>
          <a:srcRect t="10245" b="9398"/>
          <a:stretch/>
        </p:blipFill>
        <p:spPr>
          <a:xfrm>
            <a:off x="9609" y="10"/>
            <a:ext cx="12191979" cy="6857990"/>
          </a:xfrm>
          <a:prstGeom prst="rect">
            <a:avLst/>
          </a:prstGeom>
        </p:spPr>
      </p:pic>
      <p:sp>
        <p:nvSpPr>
          <p:cNvPr id="9" name="Rectangle 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AD2B1-6D13-1F06-7CAE-9CA28D5CE714}"/>
              </a:ext>
            </a:extLst>
          </p:cNvPr>
          <p:cNvSpPr>
            <a:spLocks noGrp="1"/>
          </p:cNvSpPr>
          <p:nvPr>
            <p:ph type="ctrTitle"/>
          </p:nvPr>
        </p:nvSpPr>
        <p:spPr>
          <a:xfrm>
            <a:off x="762000" y="1137434"/>
            <a:ext cx="7800660" cy="1520987"/>
          </a:xfrm>
        </p:spPr>
        <p:txBody>
          <a:bodyPr anchor="t">
            <a:normAutofit/>
          </a:bodyPr>
          <a:lstStyle/>
          <a:p>
            <a:pPr algn="l"/>
            <a:r>
              <a:rPr lang="en-GB" sz="4000" dirty="0">
                <a:solidFill>
                  <a:srgbClr val="FFFFFF"/>
                </a:solidFill>
              </a:rPr>
              <a:t>MODELLING</a:t>
            </a:r>
          </a:p>
        </p:txBody>
      </p:sp>
      <p:sp>
        <p:nvSpPr>
          <p:cNvPr id="11"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075308C-EEB5-7632-FD3F-4CB42662D805}"/>
              </a:ext>
            </a:extLst>
          </p:cNvPr>
          <p:cNvSpPr>
            <a:spLocks noGrp="1"/>
          </p:cNvSpPr>
          <p:nvPr>
            <p:ph type="subTitle" idx="1"/>
          </p:nvPr>
        </p:nvSpPr>
        <p:spPr>
          <a:xfrm>
            <a:off x="364844" y="3795845"/>
            <a:ext cx="11452721" cy="3180566"/>
          </a:xfrm>
        </p:spPr>
        <p:txBody>
          <a:bodyPr anchor="b">
            <a:normAutofit/>
          </a:bodyPr>
          <a:lstStyle/>
          <a:p>
            <a:pPr algn="l"/>
            <a:r>
              <a:rPr lang="en-US" b="1" dirty="0">
                <a:latin typeface="Amasis MT Pro Black" panose="02040A04050005020304" pitchFamily="18" charset="0"/>
              </a:rPr>
              <a:t>The modeling process involves</a:t>
            </a:r>
            <a:r>
              <a:rPr lang="en-US" dirty="0">
                <a:latin typeface="Amasis MT Pro Black" panose="02040A04050005020304" pitchFamily="18" charset="0"/>
              </a:rPr>
              <a:t>:</a:t>
            </a:r>
          </a:p>
          <a:p>
            <a:pPr algn="l">
              <a:buFont typeface="Arial" panose="020B0604020202020204" pitchFamily="34" charset="0"/>
              <a:buChar char="•"/>
            </a:pPr>
            <a:r>
              <a:rPr lang="en-US" sz="2000" b="1" i="0" dirty="0">
                <a:solidFill>
                  <a:srgbClr val="1F1F1F"/>
                </a:solidFill>
                <a:effectLst/>
                <a:latin typeface="Google Sans"/>
              </a:rPr>
              <a:t>Exploratory Data Analysis (EDA) </a:t>
            </a:r>
            <a:r>
              <a:rPr lang="en-US" sz="2000" b="0" i="0" dirty="0">
                <a:solidFill>
                  <a:srgbClr val="1F1F1F"/>
                </a:solidFill>
                <a:effectLst/>
                <a:latin typeface="Google Sans"/>
              </a:rPr>
              <a:t>is the process of exploring and understanding data through visualization and statistical analysis. It is an important step in the modelling process, as it helps to identify patterns and relationships in the data that can be used to build better models.</a:t>
            </a:r>
          </a:p>
          <a:p>
            <a:pPr algn="l">
              <a:buFont typeface="Arial" panose="020B0604020202020204" pitchFamily="34" charset="0"/>
              <a:buChar char="•"/>
            </a:pPr>
            <a:r>
              <a:rPr lang="en-US" sz="2000" b="1" i="0" dirty="0">
                <a:solidFill>
                  <a:srgbClr val="1F1F1F"/>
                </a:solidFill>
                <a:effectLst/>
                <a:latin typeface="Google Sans"/>
              </a:rPr>
              <a:t>Data Visualization </a:t>
            </a:r>
            <a:r>
              <a:rPr lang="en-US" sz="2000" b="0" i="0" dirty="0">
                <a:solidFill>
                  <a:srgbClr val="1F1F1F"/>
                </a:solidFill>
                <a:effectLst/>
                <a:latin typeface="Google Sans"/>
              </a:rPr>
              <a:t>is the use of graphical representations of data to communicate insights. It can be a powerful tool for understanding complex data and communicating findings to others</a:t>
            </a:r>
          </a:p>
          <a:p>
            <a:pPr algn="l"/>
            <a:endParaRPr lang="en-GB" sz="2000" dirty="0"/>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6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E2937A4-8B97-3717-4C19-68C7B76AB5A2}"/>
              </a:ext>
            </a:extLst>
          </p:cNvPr>
          <p:cNvPicPr>
            <a:picLocks noChangeAspect="1"/>
          </p:cNvPicPr>
          <p:nvPr/>
        </p:nvPicPr>
        <p:blipFill rotWithShape="1">
          <a:blip r:embed="rId2"/>
          <a:srcRect l="4823" r="7573" b="-1"/>
          <a:stretch/>
        </p:blipFill>
        <p:spPr>
          <a:xfrm>
            <a:off x="1571361" y="650497"/>
            <a:ext cx="4549722" cy="5571066"/>
          </a:xfrm>
          <a:prstGeom prst="rect">
            <a:avLst/>
          </a:prstGeom>
        </p:spPr>
      </p:pic>
      <p:sp>
        <p:nvSpPr>
          <p:cNvPr id="17" name="Rectangle 23">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E4BD4F9-2AD0-9D01-0068-DD106E568197}"/>
              </a:ext>
            </a:extLst>
          </p:cNvPr>
          <p:cNvPicPr>
            <a:picLocks noChangeAspect="1"/>
          </p:cNvPicPr>
          <p:nvPr/>
        </p:nvPicPr>
        <p:blipFill>
          <a:blip r:embed="rId3"/>
          <a:stretch>
            <a:fillRect/>
          </a:stretch>
        </p:blipFill>
        <p:spPr>
          <a:xfrm>
            <a:off x="7638823" y="832223"/>
            <a:ext cx="3969044" cy="2083747"/>
          </a:xfrm>
          <a:prstGeom prst="rect">
            <a:avLst/>
          </a:prstGeom>
        </p:spPr>
      </p:pic>
      <p:sp>
        <p:nvSpPr>
          <p:cNvPr id="18" name="Rectangle 25">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ECDCF9-8897-F919-CB58-A483A13A304B}"/>
              </a:ext>
            </a:extLst>
          </p:cNvPr>
          <p:cNvPicPr>
            <a:picLocks noChangeAspect="1"/>
          </p:cNvPicPr>
          <p:nvPr/>
        </p:nvPicPr>
        <p:blipFill>
          <a:blip r:embed="rId4"/>
          <a:stretch>
            <a:fillRect/>
          </a:stretch>
        </p:blipFill>
        <p:spPr>
          <a:xfrm>
            <a:off x="7695873" y="3867462"/>
            <a:ext cx="3911994" cy="1959816"/>
          </a:xfrm>
          <a:prstGeom prst="rect">
            <a:avLst/>
          </a:prstGeom>
        </p:spPr>
      </p:pic>
      <p:sp>
        <p:nvSpPr>
          <p:cNvPr id="21" name="TextBox 20">
            <a:extLst>
              <a:ext uri="{FF2B5EF4-FFF2-40B4-BE49-F238E27FC236}">
                <a16:creationId xmlns:a16="http://schemas.microsoft.com/office/drawing/2014/main" id="{06BBC65F-C863-4173-C54B-AF2900565574}"/>
              </a:ext>
            </a:extLst>
          </p:cNvPr>
          <p:cNvSpPr txBox="1"/>
          <p:nvPr/>
        </p:nvSpPr>
        <p:spPr>
          <a:xfrm>
            <a:off x="394633" y="-110398"/>
            <a:ext cx="2353456" cy="707886"/>
          </a:xfrm>
          <a:prstGeom prst="rect">
            <a:avLst/>
          </a:prstGeom>
          <a:noFill/>
        </p:spPr>
        <p:txBody>
          <a:bodyPr wrap="square" rtlCol="0">
            <a:spAutoFit/>
          </a:bodyPr>
          <a:lstStyle/>
          <a:p>
            <a:r>
              <a:rPr lang="en-GB" sz="4000" b="1" dirty="0"/>
              <a:t>EDA :</a:t>
            </a:r>
          </a:p>
        </p:txBody>
      </p:sp>
    </p:spTree>
    <p:extLst>
      <p:ext uri="{BB962C8B-B14F-4D97-AF65-F5344CB8AC3E}">
        <p14:creationId xmlns:p14="http://schemas.microsoft.com/office/powerpoint/2010/main" val="4044930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FAE728-C5A9-4B0F-B89E-F4BED8250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EAB1E88-C934-25DA-ED75-4050CB000A1D}"/>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b="1"/>
              <a:t>Statistical analysis :</a:t>
            </a:r>
          </a:p>
        </p:txBody>
      </p:sp>
      <p:pic>
        <p:nvPicPr>
          <p:cNvPr id="5" name="Content Placeholder 4">
            <a:extLst>
              <a:ext uri="{FF2B5EF4-FFF2-40B4-BE49-F238E27FC236}">
                <a16:creationId xmlns:a16="http://schemas.microsoft.com/office/drawing/2014/main" id="{B8EE1790-09EB-492C-1728-029963A8A16A}"/>
              </a:ext>
            </a:extLst>
          </p:cNvPr>
          <p:cNvPicPr>
            <a:picLocks noGrp="1" noChangeAspect="1"/>
          </p:cNvPicPr>
          <p:nvPr>
            <p:ph idx="1"/>
          </p:nvPr>
        </p:nvPicPr>
        <p:blipFill>
          <a:blip r:embed="rId2"/>
          <a:stretch>
            <a:fillRect/>
          </a:stretch>
        </p:blipFill>
        <p:spPr>
          <a:xfrm>
            <a:off x="128178" y="4464988"/>
            <a:ext cx="11935644" cy="1820185"/>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64CE19C7-572F-5288-C18F-629B74CCC87D}"/>
              </a:ext>
            </a:extLst>
          </p:cNvPr>
          <p:cNvPicPr>
            <a:picLocks noChangeAspect="1"/>
          </p:cNvPicPr>
          <p:nvPr/>
        </p:nvPicPr>
        <p:blipFill>
          <a:blip r:embed="rId3"/>
          <a:stretch>
            <a:fillRect/>
          </a:stretch>
        </p:blipFill>
        <p:spPr>
          <a:xfrm>
            <a:off x="4153546" y="1716611"/>
            <a:ext cx="8038454" cy="2411537"/>
          </a:xfrm>
          <a:prstGeom prst="rect">
            <a:avLst/>
          </a:prstGeom>
          <a:effectLst>
            <a:outerShdw blurRad="508000" dist="101600" dir="5400000" algn="tl" rotWithShape="0">
              <a:prstClr val="black">
                <a:alpha val="10000"/>
              </a:prstClr>
            </a:outerShdw>
          </a:effectLst>
        </p:spPr>
      </p:pic>
      <p:pic>
        <p:nvPicPr>
          <p:cNvPr id="7" name="Picture 6">
            <a:extLst>
              <a:ext uri="{FF2B5EF4-FFF2-40B4-BE49-F238E27FC236}">
                <a16:creationId xmlns:a16="http://schemas.microsoft.com/office/drawing/2014/main" id="{01F4786E-E1CB-DF2C-062A-441D05F60DBA}"/>
              </a:ext>
            </a:extLst>
          </p:cNvPr>
          <p:cNvPicPr>
            <a:picLocks noChangeAspect="1"/>
          </p:cNvPicPr>
          <p:nvPr/>
        </p:nvPicPr>
        <p:blipFill>
          <a:blip r:embed="rId4"/>
          <a:stretch>
            <a:fillRect/>
          </a:stretch>
        </p:blipFill>
        <p:spPr>
          <a:xfrm>
            <a:off x="0" y="1742269"/>
            <a:ext cx="4067068" cy="2385879"/>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64998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4C7C5D-9FDD-2328-C9D5-140B080A5BA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kern="1200">
                <a:solidFill>
                  <a:schemeClr val="tx1"/>
                </a:solidFill>
                <a:latin typeface="+mj-lt"/>
                <a:ea typeface="+mj-ea"/>
                <a:cs typeface="+mj-cs"/>
              </a:rPr>
              <a:t>Data Visualization :</a:t>
            </a:r>
          </a:p>
        </p:txBody>
      </p:sp>
      <p:pic>
        <p:nvPicPr>
          <p:cNvPr id="7" name="Content Placeholder 6">
            <a:extLst>
              <a:ext uri="{FF2B5EF4-FFF2-40B4-BE49-F238E27FC236}">
                <a16:creationId xmlns:a16="http://schemas.microsoft.com/office/drawing/2014/main" id="{89C8CE4E-C238-99E9-DF2F-3974D6944412}"/>
              </a:ext>
            </a:extLst>
          </p:cNvPr>
          <p:cNvPicPr>
            <a:picLocks noGrp="1" noChangeAspect="1"/>
          </p:cNvPicPr>
          <p:nvPr>
            <p:ph idx="1"/>
          </p:nvPr>
        </p:nvPicPr>
        <p:blipFill>
          <a:blip r:embed="rId2"/>
          <a:stretch>
            <a:fillRect/>
          </a:stretch>
        </p:blipFill>
        <p:spPr>
          <a:xfrm>
            <a:off x="866749" y="2354239"/>
            <a:ext cx="10458502" cy="3948085"/>
          </a:xfrm>
          <a:prstGeom prst="rect">
            <a:avLst/>
          </a:prstGeom>
        </p:spPr>
      </p:pic>
    </p:spTree>
    <p:extLst>
      <p:ext uri="{BB962C8B-B14F-4D97-AF65-F5344CB8AC3E}">
        <p14:creationId xmlns:p14="http://schemas.microsoft.com/office/powerpoint/2010/main" val="1833059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97CA1A-B254-F46A-FC74-5455D07C993B}"/>
              </a:ext>
            </a:extLst>
          </p:cNvPr>
          <p:cNvSpPr>
            <a:spLocks noGrp="1"/>
          </p:cNvSpPr>
          <p:nvPr>
            <p:ph type="title"/>
          </p:nvPr>
        </p:nvSpPr>
        <p:spPr>
          <a:xfrm>
            <a:off x="630936" y="502920"/>
            <a:ext cx="3419856" cy="1463040"/>
          </a:xfrm>
        </p:spPr>
        <p:txBody>
          <a:bodyPr anchor="ctr">
            <a:normAutofit/>
          </a:bodyPr>
          <a:lstStyle/>
          <a:p>
            <a:r>
              <a:rPr lang="en-US" sz="2600" b="0" dirty="0">
                <a:effectLst/>
                <a:latin typeface="Courier New" panose="02070309020205020404" pitchFamily="49" charset="0"/>
              </a:rPr>
              <a:t>Distribution of Sales and Profit</a:t>
            </a:r>
            <a:br>
              <a:rPr lang="en-US" sz="2600" b="0" dirty="0">
                <a:effectLst/>
                <a:latin typeface="Courier New" panose="02070309020205020404" pitchFamily="49" charset="0"/>
              </a:rPr>
            </a:br>
            <a:endParaRPr lang="en-GB" sz="2600" dirty="0"/>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C60DF74-233F-FC40-691B-5F0B2D091A26}"/>
              </a:ext>
            </a:extLst>
          </p:cNvPr>
          <p:cNvPicPr>
            <a:picLocks noGrp="1" noChangeAspect="1"/>
          </p:cNvPicPr>
          <p:nvPr>
            <p:ph idx="1"/>
          </p:nvPr>
        </p:nvPicPr>
        <p:blipFill>
          <a:blip r:embed="rId2"/>
          <a:stretch>
            <a:fillRect/>
          </a:stretch>
        </p:blipFill>
        <p:spPr>
          <a:xfrm>
            <a:off x="5043291" y="283252"/>
            <a:ext cx="5558625" cy="1728428"/>
          </a:xfrm>
        </p:spPr>
      </p:pic>
      <p:pic>
        <p:nvPicPr>
          <p:cNvPr id="5" name="Content Placeholder 4">
            <a:extLst>
              <a:ext uri="{FF2B5EF4-FFF2-40B4-BE49-F238E27FC236}">
                <a16:creationId xmlns:a16="http://schemas.microsoft.com/office/drawing/2014/main" id="{F631E75F-3EE3-E520-945B-53566FCA4D25}"/>
              </a:ext>
            </a:extLst>
          </p:cNvPr>
          <p:cNvPicPr>
            <a:picLocks noChangeAspect="1"/>
          </p:cNvPicPr>
          <p:nvPr/>
        </p:nvPicPr>
        <p:blipFill>
          <a:blip r:embed="rId3"/>
          <a:stretch>
            <a:fillRect/>
          </a:stretch>
        </p:blipFill>
        <p:spPr>
          <a:xfrm>
            <a:off x="1832535" y="2290936"/>
            <a:ext cx="8514737" cy="3959352"/>
          </a:xfrm>
          <a:prstGeom prst="rect">
            <a:avLst/>
          </a:prstGeom>
        </p:spPr>
      </p:pic>
    </p:spTree>
    <p:extLst>
      <p:ext uri="{BB962C8B-B14F-4D97-AF65-F5344CB8AC3E}">
        <p14:creationId xmlns:p14="http://schemas.microsoft.com/office/powerpoint/2010/main" val="262661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5D813D1-BA6B-40B4-A101-04BB8944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6" name="Rectangle 3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EA3DFA5-2D7B-4989-8ED7-8321EC11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5" name="Content Placeholder 4">
            <a:extLst>
              <a:ext uri="{FF2B5EF4-FFF2-40B4-BE49-F238E27FC236}">
                <a16:creationId xmlns:a16="http://schemas.microsoft.com/office/drawing/2014/main" id="{84270C03-E776-E732-9AB5-E51D4B72B5C0}"/>
              </a:ext>
            </a:extLst>
          </p:cNvPr>
          <p:cNvPicPr>
            <a:picLocks noChangeAspect="1"/>
          </p:cNvPicPr>
          <p:nvPr/>
        </p:nvPicPr>
        <p:blipFill>
          <a:blip r:embed="rId3"/>
          <a:stretch>
            <a:fillRect/>
          </a:stretch>
        </p:blipFill>
        <p:spPr>
          <a:xfrm>
            <a:off x="4467069" y="156006"/>
            <a:ext cx="6683057" cy="3508605"/>
          </a:xfrm>
          <a:prstGeom prst="rect">
            <a:avLst/>
          </a:prstGeom>
        </p:spPr>
      </p:pic>
      <p:pic>
        <p:nvPicPr>
          <p:cNvPr id="7" name="Content Placeholder 6">
            <a:extLst>
              <a:ext uri="{FF2B5EF4-FFF2-40B4-BE49-F238E27FC236}">
                <a16:creationId xmlns:a16="http://schemas.microsoft.com/office/drawing/2014/main" id="{8411AC5E-5763-8040-8972-F85BA83DC6A2}"/>
              </a:ext>
            </a:extLst>
          </p:cNvPr>
          <p:cNvPicPr>
            <a:picLocks noChangeAspect="1"/>
          </p:cNvPicPr>
          <p:nvPr/>
        </p:nvPicPr>
        <p:blipFill>
          <a:blip r:embed="rId4"/>
          <a:stretch>
            <a:fillRect/>
          </a:stretch>
        </p:blipFill>
        <p:spPr>
          <a:xfrm>
            <a:off x="1001334" y="3583012"/>
            <a:ext cx="7640373" cy="2941544"/>
          </a:xfrm>
          <a:prstGeom prst="rect">
            <a:avLst/>
          </a:prstGeom>
        </p:spPr>
      </p:pic>
      <p:sp>
        <p:nvSpPr>
          <p:cNvPr id="9" name="TextBox 8">
            <a:extLst>
              <a:ext uri="{FF2B5EF4-FFF2-40B4-BE49-F238E27FC236}">
                <a16:creationId xmlns:a16="http://schemas.microsoft.com/office/drawing/2014/main" id="{CDB64B56-1A4F-A4E0-7628-3A99BC70D7B7}"/>
              </a:ext>
            </a:extLst>
          </p:cNvPr>
          <p:cNvSpPr txBox="1"/>
          <p:nvPr/>
        </p:nvSpPr>
        <p:spPr>
          <a:xfrm>
            <a:off x="8611727" y="4661140"/>
            <a:ext cx="2139846" cy="923330"/>
          </a:xfrm>
          <a:prstGeom prst="rect">
            <a:avLst/>
          </a:prstGeom>
          <a:noFill/>
        </p:spPr>
        <p:txBody>
          <a:bodyPr wrap="square">
            <a:spAutoFit/>
          </a:bodyPr>
          <a:lstStyle/>
          <a:p>
            <a:r>
              <a:rPr lang="en-US" b="0" dirty="0">
                <a:solidFill>
                  <a:srgbClr val="008000"/>
                </a:solidFill>
                <a:effectLst/>
                <a:latin typeface="Courier New" panose="02070309020205020404" pitchFamily="49" charset="0"/>
              </a:rPr>
              <a:t>Sales by Category - Plot Bar Chart</a:t>
            </a:r>
            <a:endParaRPr lang="en-US" b="0" dirty="0">
              <a:solidFill>
                <a:srgbClr val="000000"/>
              </a:solidFill>
              <a:effectLst/>
              <a:latin typeface="Courier New" panose="02070309020205020404" pitchFamily="49" charset="0"/>
            </a:endParaRPr>
          </a:p>
        </p:txBody>
      </p:sp>
      <p:sp>
        <p:nvSpPr>
          <p:cNvPr id="13" name="TextBox 12">
            <a:extLst>
              <a:ext uri="{FF2B5EF4-FFF2-40B4-BE49-F238E27FC236}">
                <a16:creationId xmlns:a16="http://schemas.microsoft.com/office/drawing/2014/main" id="{6C1ED6E0-B402-4DFF-F4BC-23590BBF187F}"/>
              </a:ext>
            </a:extLst>
          </p:cNvPr>
          <p:cNvSpPr txBox="1"/>
          <p:nvPr/>
        </p:nvSpPr>
        <p:spPr>
          <a:xfrm>
            <a:off x="1589348" y="983681"/>
            <a:ext cx="1974954" cy="923330"/>
          </a:xfrm>
          <a:prstGeom prst="rect">
            <a:avLst/>
          </a:prstGeom>
          <a:noFill/>
        </p:spPr>
        <p:txBody>
          <a:bodyPr wrap="square">
            <a:spAutoFit/>
          </a:bodyPr>
          <a:lstStyle/>
          <a:p>
            <a:r>
              <a:rPr lang="en-US" b="0" dirty="0">
                <a:solidFill>
                  <a:srgbClr val="008000"/>
                </a:solidFill>
                <a:effectLst/>
                <a:latin typeface="Courier New" panose="02070309020205020404" pitchFamily="49" charset="0"/>
              </a:rPr>
              <a:t>Sales and Profit trends over time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78432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F32B37-8697-9627-3BC9-98CD03580664}"/>
              </a:ext>
            </a:extLst>
          </p:cNvPr>
          <p:cNvPicPr>
            <a:picLocks noChangeAspect="1"/>
          </p:cNvPicPr>
          <p:nvPr/>
        </p:nvPicPr>
        <p:blipFill>
          <a:blip r:embed="rId2"/>
          <a:stretch>
            <a:fillRect/>
          </a:stretch>
        </p:blipFill>
        <p:spPr>
          <a:xfrm>
            <a:off x="177122" y="3516320"/>
            <a:ext cx="5828261" cy="2549864"/>
          </a:xfrm>
          <a:prstGeom prst="rect">
            <a:avLst/>
          </a:prstGeom>
        </p:spPr>
      </p:pic>
      <p:pic>
        <p:nvPicPr>
          <p:cNvPr id="7" name="Picture 6">
            <a:extLst>
              <a:ext uri="{FF2B5EF4-FFF2-40B4-BE49-F238E27FC236}">
                <a16:creationId xmlns:a16="http://schemas.microsoft.com/office/drawing/2014/main" id="{493D5313-BD3F-B350-4BE4-47D51542712B}"/>
              </a:ext>
            </a:extLst>
          </p:cNvPr>
          <p:cNvPicPr>
            <a:picLocks noChangeAspect="1"/>
          </p:cNvPicPr>
          <p:nvPr/>
        </p:nvPicPr>
        <p:blipFill>
          <a:blip r:embed="rId3"/>
          <a:stretch>
            <a:fillRect/>
          </a:stretch>
        </p:blipFill>
        <p:spPr>
          <a:xfrm>
            <a:off x="6190730" y="3560032"/>
            <a:ext cx="5828261" cy="2506152"/>
          </a:xfrm>
          <a:prstGeom prst="rect">
            <a:avLst/>
          </a:prstGeom>
        </p:spPr>
      </p:pic>
      <p:pic>
        <p:nvPicPr>
          <p:cNvPr id="11" name="Picture 10">
            <a:extLst>
              <a:ext uri="{FF2B5EF4-FFF2-40B4-BE49-F238E27FC236}">
                <a16:creationId xmlns:a16="http://schemas.microsoft.com/office/drawing/2014/main" id="{CE062F9E-B3FA-67B1-890B-0B7D7CBA0DCA}"/>
              </a:ext>
            </a:extLst>
          </p:cNvPr>
          <p:cNvPicPr>
            <a:picLocks noChangeAspect="1"/>
          </p:cNvPicPr>
          <p:nvPr/>
        </p:nvPicPr>
        <p:blipFill>
          <a:blip r:embed="rId4"/>
          <a:stretch>
            <a:fillRect/>
          </a:stretch>
        </p:blipFill>
        <p:spPr>
          <a:xfrm>
            <a:off x="1460723" y="29427"/>
            <a:ext cx="9460014" cy="3457467"/>
          </a:xfrm>
          <a:prstGeom prst="rect">
            <a:avLst/>
          </a:prstGeom>
        </p:spPr>
      </p:pic>
      <p:sp>
        <p:nvSpPr>
          <p:cNvPr id="12" name="TextBox 11">
            <a:extLst>
              <a:ext uri="{FF2B5EF4-FFF2-40B4-BE49-F238E27FC236}">
                <a16:creationId xmlns:a16="http://schemas.microsoft.com/office/drawing/2014/main" id="{293E51A5-5E45-0928-EF12-0DB71822CEEF}"/>
              </a:ext>
            </a:extLst>
          </p:cNvPr>
          <p:cNvSpPr txBox="1"/>
          <p:nvPr/>
        </p:nvSpPr>
        <p:spPr>
          <a:xfrm>
            <a:off x="2233535" y="6119103"/>
            <a:ext cx="10238282" cy="646331"/>
          </a:xfrm>
          <a:prstGeom prst="rect">
            <a:avLst/>
          </a:prstGeom>
          <a:noFill/>
        </p:spPr>
        <p:txBody>
          <a:bodyPr wrap="square" rtlCol="0">
            <a:spAutoFit/>
          </a:bodyPr>
          <a:lstStyle/>
          <a:p>
            <a:r>
              <a:rPr lang="en-US" b="0" dirty="0">
                <a:solidFill>
                  <a:srgbClr val="008000"/>
                </a:solidFill>
                <a:effectLst/>
                <a:latin typeface="Courier New" panose="02070309020205020404" pitchFamily="49" charset="0"/>
              </a:rPr>
              <a:t>Pair plot of sales , profit, quantity, discount</a:t>
            </a:r>
            <a:endParaRPr lang="en-US" b="0" dirty="0">
              <a:solidFill>
                <a:srgbClr val="000000"/>
              </a:solidFill>
              <a:effectLst/>
              <a:latin typeface="Courier New" panose="02070309020205020404" pitchFamily="49" charset="0"/>
            </a:endParaRPr>
          </a:p>
          <a:p>
            <a:endParaRPr lang="en-GB" dirty="0"/>
          </a:p>
        </p:txBody>
      </p:sp>
      <p:sp>
        <p:nvSpPr>
          <p:cNvPr id="15" name="TextBox 14">
            <a:extLst>
              <a:ext uri="{FF2B5EF4-FFF2-40B4-BE49-F238E27FC236}">
                <a16:creationId xmlns:a16="http://schemas.microsoft.com/office/drawing/2014/main" id="{7D5D41E6-D5AB-97E6-82FF-99E733CC72CC}"/>
              </a:ext>
            </a:extLst>
          </p:cNvPr>
          <p:cNvSpPr txBox="1"/>
          <p:nvPr/>
        </p:nvSpPr>
        <p:spPr>
          <a:xfrm>
            <a:off x="9681907" y="1422156"/>
            <a:ext cx="2789910" cy="923330"/>
          </a:xfrm>
          <a:prstGeom prst="rect">
            <a:avLst/>
          </a:prstGeom>
          <a:noFill/>
        </p:spPr>
        <p:txBody>
          <a:bodyPr wrap="square">
            <a:spAutoFit/>
          </a:bodyPr>
          <a:lstStyle/>
          <a:p>
            <a:r>
              <a:rPr lang="en-US" b="0" dirty="0">
                <a:solidFill>
                  <a:srgbClr val="008000"/>
                </a:solidFill>
                <a:effectLst/>
                <a:latin typeface="Courier New" panose="02070309020205020404" pitchFamily="49" charset="0"/>
              </a:rPr>
              <a:t>Distribution of Discount - Plot Histogram</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4050967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2DE68AB-67F0-6D66-88B7-E56445A496D0}"/>
              </a:ext>
            </a:extLst>
          </p:cNvPr>
          <p:cNvSpPr>
            <a:spLocks noGrp="1"/>
          </p:cNvSpPr>
          <p:nvPr>
            <p:ph type="ctrTitle"/>
          </p:nvPr>
        </p:nvSpPr>
        <p:spPr>
          <a:xfrm>
            <a:off x="640080" y="1243013"/>
            <a:ext cx="3855720" cy="4371974"/>
          </a:xfrm>
        </p:spPr>
        <p:txBody>
          <a:bodyPr vert="horz" lIns="91440" tIns="45720" rIns="91440" bIns="45720" rtlCol="0" anchor="ctr">
            <a:normAutofit/>
          </a:bodyPr>
          <a:lstStyle/>
          <a:p>
            <a:pPr algn="l"/>
            <a:r>
              <a:rPr lang="en-US" sz="3600" kern="1200">
                <a:solidFill>
                  <a:schemeClr val="tx2"/>
                </a:solidFill>
                <a:latin typeface="+mj-lt"/>
                <a:ea typeface="+mj-ea"/>
                <a:cs typeface="+mj-cs"/>
              </a:rPr>
              <a:t>PROJECT OVERVIEW</a:t>
            </a:r>
          </a:p>
        </p:txBody>
      </p:sp>
      <p:sp>
        <p:nvSpPr>
          <p:cNvPr id="3" name="Subtitle 2">
            <a:extLst>
              <a:ext uri="{FF2B5EF4-FFF2-40B4-BE49-F238E27FC236}">
                <a16:creationId xmlns:a16="http://schemas.microsoft.com/office/drawing/2014/main" id="{9921ACA9-A1A4-9525-B660-F7A75670FD2D}"/>
              </a:ext>
            </a:extLst>
          </p:cNvPr>
          <p:cNvSpPr>
            <a:spLocks noGrp="1"/>
          </p:cNvSpPr>
          <p:nvPr>
            <p:ph type="subTitle" idx="1"/>
          </p:nvPr>
        </p:nvSpPr>
        <p:spPr>
          <a:xfrm>
            <a:off x="5018278" y="733810"/>
            <a:ext cx="7195279" cy="6483765"/>
          </a:xfrm>
        </p:spPr>
        <p:txBody>
          <a:bodyPr vert="horz" lIns="91440" tIns="45720" rIns="91440" bIns="45720" rtlCol="0" anchor="ctr">
            <a:normAutofit lnSpcReduction="10000"/>
          </a:bodyPr>
          <a:lstStyle/>
          <a:p>
            <a:pPr algn="l"/>
            <a:r>
              <a:rPr lang="en-US" sz="1800" b="1" dirty="0">
                <a:solidFill>
                  <a:schemeClr val="tx2"/>
                </a:solidFill>
              </a:rPr>
              <a:t>Advantages of the analysis</a:t>
            </a:r>
            <a:r>
              <a:rPr lang="en-US" sz="1800" dirty="0">
                <a:solidFill>
                  <a:schemeClr val="tx2"/>
                </a:solidFill>
              </a:rPr>
              <a:t>:</a:t>
            </a:r>
          </a:p>
          <a:p>
            <a:pPr indent="-228600" algn="l">
              <a:buFont typeface="Arial" panose="020B0604020202020204" pitchFamily="34" charset="0"/>
              <a:buChar char="•"/>
            </a:pPr>
            <a:r>
              <a:rPr lang="en-US" sz="1800" dirty="0">
                <a:solidFill>
                  <a:schemeClr val="tx2"/>
                </a:solidFill>
              </a:rPr>
              <a:t> Improved inventory management: The analysis will help identify slow-moving items and optimize stock levels.</a:t>
            </a:r>
          </a:p>
          <a:p>
            <a:pPr indent="-228600" algn="l">
              <a:buFont typeface="Arial" panose="020B0604020202020204" pitchFamily="34" charset="0"/>
              <a:buChar char="•"/>
            </a:pPr>
            <a:r>
              <a:rPr lang="en-US" sz="1800" dirty="0">
                <a:solidFill>
                  <a:schemeClr val="tx2"/>
                </a:solidFill>
              </a:rPr>
              <a:t> Enhanced decision-making: Data-driven insights will aid in making informed business decisions.</a:t>
            </a:r>
          </a:p>
          <a:p>
            <a:pPr indent="-228600" algn="l">
              <a:buFont typeface="Arial" panose="020B0604020202020204" pitchFamily="34" charset="0"/>
              <a:buChar char="•"/>
            </a:pPr>
            <a:r>
              <a:rPr lang="en-US" sz="1800" dirty="0">
                <a:solidFill>
                  <a:schemeClr val="tx2"/>
                </a:solidFill>
              </a:rPr>
              <a:t>Increased customer satisfaction: Understanding customer preferences will lead to better service.</a:t>
            </a:r>
          </a:p>
          <a:p>
            <a:pPr algn="l"/>
            <a:r>
              <a:rPr lang="en-US" sz="1800" b="1" dirty="0">
                <a:solidFill>
                  <a:schemeClr val="tx2"/>
                </a:solidFill>
              </a:rPr>
              <a:t>Limitations:</a:t>
            </a:r>
          </a:p>
          <a:p>
            <a:pPr indent="-228600" algn="l">
              <a:buFont typeface="Arial" panose="020B0604020202020204" pitchFamily="34" charset="0"/>
              <a:buChar char="•"/>
            </a:pPr>
            <a:r>
              <a:rPr lang="en-US" sz="1800" dirty="0">
                <a:solidFill>
                  <a:schemeClr val="tx2"/>
                </a:solidFill>
              </a:rPr>
              <a:t>Lack of external data sources: The analysis may not consider external factors that could impact sales.</a:t>
            </a:r>
          </a:p>
          <a:p>
            <a:pPr indent="-228600" algn="l">
              <a:buFont typeface="Arial" panose="020B0604020202020204" pitchFamily="34" charset="0"/>
              <a:buChar char="•"/>
            </a:pPr>
            <a:r>
              <a:rPr lang="en-US" sz="1800" dirty="0">
                <a:solidFill>
                  <a:schemeClr val="tx2"/>
                </a:solidFill>
              </a:rPr>
              <a:t>Limited historical data: The dataset may not cover a long period, limiting long-term trend analysis.</a:t>
            </a:r>
          </a:p>
          <a:p>
            <a:pPr algn="l"/>
            <a:r>
              <a:rPr lang="en-US" sz="1800" dirty="0">
                <a:solidFill>
                  <a:schemeClr val="tx2"/>
                </a:solidFill>
              </a:rPr>
              <a:t>Data privacy concerns: Ensuring data security and privacy will be crucial.</a:t>
            </a:r>
            <a:br>
              <a:rPr lang="en-US" sz="1800" dirty="0">
                <a:solidFill>
                  <a:schemeClr val="tx2"/>
                </a:solidFill>
              </a:rPr>
            </a:br>
            <a:endParaRPr lang="en-US" sz="1800" dirty="0">
              <a:solidFill>
                <a:schemeClr val="tx2"/>
              </a:solidFill>
            </a:endParaRPr>
          </a:p>
          <a:p>
            <a:pPr algn="l"/>
            <a:r>
              <a:rPr lang="en-US" sz="1800" b="1" dirty="0">
                <a:solidFill>
                  <a:schemeClr val="tx2"/>
                </a:solidFill>
              </a:rPr>
              <a:t>Scope :</a:t>
            </a:r>
          </a:p>
          <a:p>
            <a:pPr algn="l"/>
            <a:r>
              <a:rPr lang="en-US" sz="1800" dirty="0">
                <a:solidFill>
                  <a:schemeClr val="tx2"/>
                </a:solidFill>
              </a:rPr>
              <a:t>•Analyze customer purchase data to gain customer insights</a:t>
            </a:r>
          </a:p>
          <a:p>
            <a:pPr algn="l"/>
            <a:r>
              <a:rPr lang="en-US" sz="1800" dirty="0">
                <a:solidFill>
                  <a:schemeClr val="tx2"/>
                </a:solidFill>
              </a:rPr>
              <a:t>Purpose</a:t>
            </a:r>
          </a:p>
          <a:p>
            <a:pPr algn="l"/>
            <a:r>
              <a:rPr lang="en-US" sz="1800" dirty="0">
                <a:solidFill>
                  <a:schemeClr val="tx2"/>
                </a:solidFill>
              </a:rPr>
              <a:t>•Identify high value customer segments</a:t>
            </a:r>
          </a:p>
          <a:p>
            <a:pPr algn="l"/>
            <a:r>
              <a:rPr lang="en-US" sz="1800" dirty="0">
                <a:solidFill>
                  <a:schemeClr val="tx2"/>
                </a:solidFill>
              </a:rPr>
              <a:t>•Understand product affinity and trends</a:t>
            </a:r>
          </a:p>
          <a:p>
            <a:pPr algn="l"/>
            <a:r>
              <a:rPr lang="en-US" sz="1800" dirty="0">
                <a:solidFill>
                  <a:schemeClr val="tx2"/>
                </a:solidFill>
              </a:rPr>
              <a:t>•Determine customer lifetime value</a:t>
            </a:r>
          </a:p>
          <a:p>
            <a:pPr algn="l"/>
            <a:endParaRPr lang="en-US" sz="1800" dirty="0">
              <a:solidFill>
                <a:schemeClr val="tx2"/>
              </a:solidFill>
            </a:endParaRPr>
          </a:p>
          <a:p>
            <a:pPr algn="l"/>
            <a:endParaRPr lang="en-US" sz="1800" dirty="0">
              <a:solidFill>
                <a:schemeClr val="tx2"/>
              </a:solidFill>
            </a:endParaRPr>
          </a:p>
          <a:p>
            <a:pPr algn="l"/>
            <a:endParaRPr lang="en-US" sz="1800" dirty="0">
              <a:solidFill>
                <a:schemeClr val="tx2"/>
              </a:solidFill>
            </a:endParaRPr>
          </a:p>
        </p:txBody>
      </p:sp>
    </p:spTree>
    <p:extLst>
      <p:ext uri="{BB962C8B-B14F-4D97-AF65-F5344CB8AC3E}">
        <p14:creationId xmlns:p14="http://schemas.microsoft.com/office/powerpoint/2010/main" val="394293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A9F8250-75CD-5419-6638-3D0A4FD5DB20}"/>
              </a:ext>
            </a:extLst>
          </p:cNvPr>
          <p:cNvPicPr>
            <a:picLocks noChangeAspect="1"/>
          </p:cNvPicPr>
          <p:nvPr/>
        </p:nvPicPr>
        <p:blipFill rotWithShape="1">
          <a:blip r:embed="rId2">
            <a:alphaModFix amt="35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1EAC0283-F958-9D5B-426E-C34A06659DE4}"/>
              </a:ext>
            </a:extLst>
          </p:cNvPr>
          <p:cNvSpPr>
            <a:spLocks noGrp="1"/>
          </p:cNvSpPr>
          <p:nvPr>
            <p:ph type="ctrTitle"/>
          </p:nvPr>
        </p:nvSpPr>
        <p:spPr>
          <a:xfrm>
            <a:off x="838199" y="1065862"/>
            <a:ext cx="6052955" cy="4726276"/>
          </a:xfrm>
        </p:spPr>
        <p:txBody>
          <a:bodyPr vert="horz" lIns="91440" tIns="45720" rIns="91440" bIns="45720" rtlCol="0" anchor="ctr">
            <a:normAutofit/>
          </a:bodyPr>
          <a:lstStyle/>
          <a:p>
            <a:pPr algn="r"/>
            <a:r>
              <a:rPr lang="en-US" sz="8000" dirty="0">
                <a:ln w="22225">
                  <a:solidFill>
                    <a:srgbClr val="FFFFFF"/>
                  </a:solidFill>
                </a:ln>
                <a:noFill/>
              </a:rPr>
              <a:t>WOW IN ANALYTICS</a:t>
            </a:r>
          </a:p>
        </p:txBody>
      </p:sp>
      <p:cxnSp>
        <p:nvCxnSpPr>
          <p:cNvPr id="11"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7A1B88F-7469-5ED9-A9F8-7B36C8DC5BD9}"/>
              </a:ext>
            </a:extLst>
          </p:cNvPr>
          <p:cNvSpPr>
            <a:spLocks noGrp="1"/>
          </p:cNvSpPr>
          <p:nvPr>
            <p:ph type="subTitle" idx="1"/>
          </p:nvPr>
        </p:nvSpPr>
        <p:spPr>
          <a:xfrm>
            <a:off x="7534641" y="1065862"/>
            <a:ext cx="3860002" cy="4726276"/>
          </a:xfrm>
        </p:spPr>
        <p:txBody>
          <a:bodyPr vert="horz" lIns="91440" tIns="45720" rIns="91440" bIns="45720" rtlCol="0" anchor="ctr">
            <a:normAutofit/>
          </a:bodyPr>
          <a:lstStyle/>
          <a:p>
            <a:pPr algn="l"/>
            <a:r>
              <a:rPr lang="en-US" sz="2000" b="1" dirty="0">
                <a:solidFill>
                  <a:srgbClr val="FFFFFF"/>
                </a:solidFill>
              </a:rPr>
              <a:t>Benefits of data analytics</a:t>
            </a:r>
            <a:r>
              <a:rPr lang="en-US" sz="2000" dirty="0">
                <a:solidFill>
                  <a:srgbClr val="FFFFFF"/>
                </a:solidFill>
              </a:rPr>
              <a:t>:</a:t>
            </a:r>
          </a:p>
          <a:p>
            <a:pPr indent="-228600" algn="l">
              <a:buFont typeface="Arial" panose="020B0604020202020204" pitchFamily="34" charset="0"/>
              <a:buChar char="•"/>
            </a:pPr>
            <a:r>
              <a:rPr lang="en-US" sz="2000" dirty="0">
                <a:solidFill>
                  <a:srgbClr val="FFFFFF"/>
                </a:solidFill>
              </a:rPr>
              <a:t>Flexibility and adaptability: The ability to explore and analyze data from various angles.</a:t>
            </a:r>
          </a:p>
          <a:p>
            <a:pPr indent="-228600" algn="l">
              <a:buFont typeface="Arial" panose="020B0604020202020204" pitchFamily="34" charset="0"/>
              <a:buChar char="•"/>
            </a:pPr>
            <a:r>
              <a:rPr lang="en-US" sz="2000" dirty="0">
                <a:solidFill>
                  <a:srgbClr val="FFFFFF"/>
                </a:solidFill>
              </a:rPr>
              <a:t>Improved decision-making: Data-driven insights lead to better strategic choices.</a:t>
            </a:r>
          </a:p>
          <a:p>
            <a:pPr indent="-228600" algn="l">
              <a:buFont typeface="Arial" panose="020B0604020202020204" pitchFamily="34" charset="0"/>
              <a:buChar char="•"/>
            </a:pPr>
            <a:r>
              <a:rPr lang="en-US" sz="2000" dirty="0">
                <a:solidFill>
                  <a:srgbClr val="FFFFFF"/>
                </a:solidFill>
              </a:rPr>
              <a:t>Enhanced data visualization: Visual representation for better understanding and communication.</a:t>
            </a:r>
          </a:p>
          <a:p>
            <a:pPr indent="-228600" algn="l">
              <a:buFont typeface="Arial" panose="020B0604020202020204" pitchFamily="34" charset="0"/>
              <a:buChar char="•"/>
            </a:pPr>
            <a:r>
              <a:rPr lang="en-US" sz="2000" dirty="0">
                <a:solidFill>
                  <a:srgbClr val="FFFFFF"/>
                </a:solidFill>
              </a:rPr>
              <a:t>Predictive modeling capabilities: Forecasting future trends and outcomes.</a:t>
            </a:r>
          </a:p>
          <a:p>
            <a:pPr indent="-228600" algn="l">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22998408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ock Market Bar Graph">
            <a:extLst>
              <a:ext uri="{FF2B5EF4-FFF2-40B4-BE49-F238E27FC236}">
                <a16:creationId xmlns:a16="http://schemas.microsoft.com/office/drawing/2014/main" id="{0C1B74DB-095A-C7D0-4046-FD9ADED34E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00D3D-4E12-E104-4968-7F341359890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Data Analysis On Super Store Data</a:t>
            </a:r>
          </a:p>
        </p:txBody>
      </p:sp>
    </p:spTree>
    <p:extLst>
      <p:ext uri="{BB962C8B-B14F-4D97-AF65-F5344CB8AC3E}">
        <p14:creationId xmlns:p14="http://schemas.microsoft.com/office/powerpoint/2010/main" val="261878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1E7EDE-CB4A-402F-B0FB-8640C3589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2BBEB8-4077-499F-80FD-AA9827A8D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95" y="608243"/>
            <a:ext cx="3380205" cy="5445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CCB33-BFFB-8134-CCC3-8B62ABC7449D}"/>
              </a:ext>
            </a:extLst>
          </p:cNvPr>
          <p:cNvSpPr>
            <a:spLocks noGrp="1"/>
          </p:cNvSpPr>
          <p:nvPr>
            <p:ph type="ctrTitle"/>
          </p:nvPr>
        </p:nvSpPr>
        <p:spPr>
          <a:xfrm>
            <a:off x="1316791" y="1005303"/>
            <a:ext cx="2032490" cy="4427309"/>
          </a:xfrm>
        </p:spPr>
        <p:txBody>
          <a:bodyPr vert="horz" lIns="91440" tIns="45720" rIns="91440" bIns="45720" rtlCol="0" anchor="ctr">
            <a:normAutofit/>
          </a:bodyPr>
          <a:lstStyle/>
          <a:p>
            <a:pPr algn="l"/>
            <a:r>
              <a:rPr lang="en-US" sz="2800" kern="1200">
                <a:solidFill>
                  <a:schemeClr val="bg1"/>
                </a:solidFill>
                <a:latin typeface="+mj-lt"/>
                <a:ea typeface="+mj-ea"/>
                <a:cs typeface="+mj-cs"/>
              </a:rPr>
              <a:t>RESULTS</a:t>
            </a:r>
          </a:p>
        </p:txBody>
      </p:sp>
      <p:sp>
        <p:nvSpPr>
          <p:cNvPr id="3" name="Subtitle 2">
            <a:extLst>
              <a:ext uri="{FF2B5EF4-FFF2-40B4-BE49-F238E27FC236}">
                <a16:creationId xmlns:a16="http://schemas.microsoft.com/office/drawing/2014/main" id="{0FC4FBBF-6264-5857-098D-4444A46D3B2A}"/>
              </a:ext>
            </a:extLst>
          </p:cNvPr>
          <p:cNvSpPr>
            <a:spLocks noGrp="1"/>
          </p:cNvSpPr>
          <p:nvPr>
            <p:ph type="subTitle" idx="1"/>
          </p:nvPr>
        </p:nvSpPr>
        <p:spPr>
          <a:xfrm>
            <a:off x="5336498" y="1288934"/>
            <a:ext cx="5801194" cy="4280132"/>
          </a:xfrm>
        </p:spPr>
        <p:txBody>
          <a:bodyPr vert="horz" lIns="91440" tIns="45720" rIns="91440" bIns="45720" rtlCol="0" anchor="ctr">
            <a:normAutofit/>
          </a:bodyPr>
          <a:lstStyle/>
          <a:p>
            <a:pPr indent="-228600" algn="l">
              <a:buFont typeface="Arial" panose="020B0604020202020204" pitchFamily="34" charset="0"/>
              <a:buChar char="•"/>
            </a:pPr>
            <a:r>
              <a:rPr lang="en-US" sz="2000" dirty="0"/>
              <a:t>The analysis generated insightful reports on sales trends, customer segments, and product performance.</a:t>
            </a:r>
          </a:p>
          <a:p>
            <a:pPr indent="-228600" algn="l">
              <a:buFont typeface="Arial" panose="020B0604020202020204" pitchFamily="34" charset="0"/>
              <a:buChar char="•"/>
            </a:pPr>
            <a:r>
              <a:rPr lang="en-US" sz="2000" dirty="0"/>
              <a:t>Cloud-based analytics platform allowed for seamless collaboration and access to real-time data.</a:t>
            </a:r>
          </a:p>
          <a:p>
            <a:pPr indent="-228600" algn="l">
              <a:buFont typeface="Arial" panose="020B0604020202020204" pitchFamily="34" charset="0"/>
              <a:buChar char="•"/>
            </a:pPr>
            <a:r>
              <a:rPr lang="en-US" sz="2000" dirty="0"/>
              <a:t>The project source code is available on GitHub:</a:t>
            </a:r>
            <a:r>
              <a:rPr lang="en-GB" sz="1800" kern="1200" dirty="0">
                <a:solidFill>
                  <a:srgbClr val="000000"/>
                </a:solidFill>
                <a:effectLst/>
                <a:latin typeface="Calibri" panose="020F0502020204030204" pitchFamily="34" charset="0"/>
                <a:ea typeface="+mn-ea"/>
                <a:cs typeface="+mn-cs"/>
                <a:hlinkClick r:id="rId2"/>
              </a:rPr>
              <a:t>Rahulchowdhary592/</a:t>
            </a:r>
            <a:r>
              <a:rPr lang="en-GB" sz="1800" kern="1200" dirty="0" err="1">
                <a:solidFill>
                  <a:srgbClr val="000000"/>
                </a:solidFill>
                <a:effectLst/>
                <a:latin typeface="Calibri" panose="020F0502020204030204" pitchFamily="34" charset="0"/>
                <a:ea typeface="+mn-ea"/>
                <a:cs typeface="+mn-cs"/>
                <a:hlinkClick r:id="rId2"/>
              </a:rPr>
              <a:t>IBM_Internship</a:t>
            </a:r>
            <a:r>
              <a:rPr lang="en-GB" sz="1800" kern="1200" dirty="0">
                <a:solidFill>
                  <a:srgbClr val="000000"/>
                </a:solidFill>
                <a:effectLst/>
                <a:latin typeface="Calibri" panose="020F0502020204030204" pitchFamily="34" charset="0"/>
                <a:ea typeface="+mn-ea"/>
                <a:cs typeface="+mn-cs"/>
                <a:hlinkClick r:id="rId2"/>
              </a:rPr>
              <a:t> (github.com)</a:t>
            </a:r>
            <a:endParaRPr lang="en-IN" sz="1800" dirty="0">
              <a:effectLst/>
            </a:endParaRPr>
          </a:p>
          <a:p>
            <a:pPr indent="-228600" algn="l">
              <a:buFont typeface="Arial" panose="020B0604020202020204" pitchFamily="34" charset="0"/>
              <a:buChar char="•"/>
            </a:pPr>
            <a:endParaRPr lang="en-US" sz="2000" dirty="0"/>
          </a:p>
        </p:txBody>
      </p:sp>
      <p:sp>
        <p:nvSpPr>
          <p:cNvPr id="12" name="Rectangle 11">
            <a:extLst>
              <a:ext uri="{FF2B5EF4-FFF2-40B4-BE49-F238E27FC236}">
                <a16:creationId xmlns:a16="http://schemas.microsoft.com/office/drawing/2014/main" id="{6F3B7728-0C26-4662-B285-85C645523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5331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8C367AD-9838-470A-87EF-678609CC8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70606"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CF1642-4E76-4223-A010-6334380A2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236"/>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1438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4F4CE-22A1-FCB4-C41B-D9E53FF745F5}"/>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kern="1200">
                <a:solidFill>
                  <a:srgbClr val="FFFFFF"/>
                </a:solidFill>
                <a:latin typeface="+mj-lt"/>
                <a:ea typeface="+mj-ea"/>
                <a:cs typeface="+mj-cs"/>
              </a:rPr>
              <a:t>LINKS</a:t>
            </a:r>
          </a:p>
        </p:txBody>
      </p:sp>
      <p:sp>
        <p:nvSpPr>
          <p:cNvPr id="3" name="Subtitle 2">
            <a:extLst>
              <a:ext uri="{FF2B5EF4-FFF2-40B4-BE49-F238E27FC236}">
                <a16:creationId xmlns:a16="http://schemas.microsoft.com/office/drawing/2014/main" id="{088B946A-56AF-1A3B-67C2-0B916442B6E3}"/>
              </a:ext>
            </a:extLst>
          </p:cNvPr>
          <p:cNvSpPr>
            <a:spLocks noGrp="1"/>
          </p:cNvSpPr>
          <p:nvPr>
            <p:ph type="subTitle" idx="1"/>
          </p:nvPr>
        </p:nvSpPr>
        <p:spPr>
          <a:xfrm>
            <a:off x="1371599" y="2318197"/>
            <a:ext cx="9724031" cy="3683358"/>
          </a:xfrm>
        </p:spPr>
        <p:txBody>
          <a:bodyPr vert="horz" lIns="91440" tIns="45720" rIns="91440" bIns="45720" rtlCol="0" anchor="ctr">
            <a:normAutofit/>
          </a:bodyPr>
          <a:lstStyle/>
          <a:p>
            <a:pPr algn="l"/>
            <a:r>
              <a:rPr lang="en-US" sz="2000" dirty="0"/>
              <a:t>For more information and resources, please visit the following links:</a:t>
            </a:r>
          </a:p>
          <a:p>
            <a:pPr indent="-228600" algn="l">
              <a:buFont typeface="Arial" panose="020B0604020202020204" pitchFamily="34" charset="0"/>
              <a:buChar char="•"/>
            </a:pPr>
            <a:r>
              <a:rPr lang="en-US" sz="2000" dirty="0"/>
              <a:t> GitHub Repository: </a:t>
            </a:r>
            <a:r>
              <a:rPr lang="en-GB" sz="2000" dirty="0">
                <a:hlinkClick r:id="rId2"/>
              </a:rPr>
              <a:t>Rahulchowdhary592/</a:t>
            </a:r>
            <a:r>
              <a:rPr lang="en-GB" sz="2000" dirty="0" err="1">
                <a:hlinkClick r:id="rId2"/>
              </a:rPr>
              <a:t>IBM_Internship</a:t>
            </a:r>
            <a:r>
              <a:rPr lang="en-GB" sz="2000" dirty="0">
                <a:hlinkClick r:id="rId2"/>
              </a:rPr>
              <a:t> (github.com)</a:t>
            </a:r>
            <a:endParaRPr lang="en-GB" sz="2000" dirty="0"/>
          </a:p>
          <a:p>
            <a:pPr indent="-228600" algn="l">
              <a:buFont typeface="Arial" panose="020B0604020202020204" pitchFamily="34" charset="0"/>
              <a:buChar char="•"/>
            </a:pPr>
            <a:r>
              <a:rPr lang="en-US" sz="2000" dirty="0"/>
              <a:t>Dataset Source: </a:t>
            </a:r>
            <a:r>
              <a:rPr lang="en-US" sz="2000" dirty="0">
                <a:hlinkClick r:id="rId3"/>
              </a:rPr>
              <a:t>https://data.world/stanke/sample-superstore-2018</a:t>
            </a:r>
            <a:endParaRPr lang="en-US" sz="2000" dirty="0"/>
          </a:p>
          <a:p>
            <a:pPr indent="-228600" algn="l">
              <a:buFont typeface="Arial" panose="020B0604020202020204" pitchFamily="34" charset="0"/>
              <a:buChar char="•"/>
            </a:pPr>
            <a:r>
              <a:rPr lang="en-US" sz="2000" dirty="0"/>
              <a:t>Related Articles: </a:t>
            </a:r>
            <a:r>
              <a:rPr lang="en-US" sz="2000" dirty="0">
                <a:hlinkClick r:id="rId4"/>
              </a:rPr>
              <a:t>https://www.analyticsvidhya.com/blog/2022/03/eda-on-superstore-dataset-using-python/</a:t>
            </a:r>
            <a:r>
              <a:rPr lang="en-US" sz="2000" dirty="0"/>
              <a:t> </a:t>
            </a:r>
          </a:p>
        </p:txBody>
      </p:sp>
    </p:spTree>
    <p:extLst>
      <p:ext uri="{BB962C8B-B14F-4D97-AF65-F5344CB8AC3E}">
        <p14:creationId xmlns:p14="http://schemas.microsoft.com/office/powerpoint/2010/main" val="1113452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44F30-E1CB-5CAB-A4EB-A102BAD4542F}"/>
              </a:ext>
            </a:extLst>
          </p:cNvPr>
          <p:cNvSpPr>
            <a:spLocks noGrp="1"/>
          </p:cNvSpPr>
          <p:nvPr>
            <p:ph type="ctrTitle"/>
          </p:nvPr>
        </p:nvSpPr>
        <p:spPr>
          <a:xfrm>
            <a:off x="5354955" y="552182"/>
            <a:ext cx="5998840" cy="3343135"/>
          </a:xfrm>
          <a:noFill/>
        </p:spPr>
        <p:txBody>
          <a:bodyPr>
            <a:normAutofit/>
          </a:bodyPr>
          <a:lstStyle/>
          <a:p>
            <a:pPr algn="l"/>
            <a:r>
              <a:rPr lang="en-GB" sz="5200"/>
              <a:t>THANK YOU</a:t>
            </a:r>
          </a:p>
        </p:txBody>
      </p:sp>
      <p:pic>
        <p:nvPicPr>
          <p:cNvPr id="4" name="Picture 3" descr="Empty dining table">
            <a:extLst>
              <a:ext uri="{FF2B5EF4-FFF2-40B4-BE49-F238E27FC236}">
                <a16:creationId xmlns:a16="http://schemas.microsoft.com/office/drawing/2014/main" id="{A980B1A2-3D47-5D33-E915-F0B0F4C88D3B}"/>
              </a:ext>
            </a:extLst>
          </p:cNvPr>
          <p:cNvPicPr>
            <a:picLocks noChangeAspect="1"/>
          </p:cNvPicPr>
          <p:nvPr/>
        </p:nvPicPr>
        <p:blipFill rotWithShape="1">
          <a:blip r:embed="rId2"/>
          <a:srcRect l="16641" r="34761" b="-1"/>
          <a:stretch/>
        </p:blipFill>
        <p:spPr>
          <a:xfrm>
            <a:off x="20" y="10"/>
            <a:ext cx="4992985" cy="6857990"/>
          </a:xfrm>
          <a:prstGeom prst="rect">
            <a:avLst/>
          </a:prstGeom>
        </p:spPr>
      </p:pic>
    </p:spTree>
    <p:extLst>
      <p:ext uri="{BB962C8B-B14F-4D97-AF65-F5344CB8AC3E}">
        <p14:creationId xmlns:p14="http://schemas.microsoft.com/office/powerpoint/2010/main" val="320364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descr="Complex maths formulae on a blackboard">
            <a:extLst>
              <a:ext uri="{FF2B5EF4-FFF2-40B4-BE49-F238E27FC236}">
                <a16:creationId xmlns:a16="http://schemas.microsoft.com/office/drawing/2014/main" id="{AA0532B7-9210-0778-FE51-B6AF4EF092F0}"/>
              </a:ext>
            </a:extLst>
          </p:cNvPr>
          <p:cNvPicPr>
            <a:picLocks noChangeAspect="1"/>
          </p:cNvPicPr>
          <p:nvPr/>
        </p:nvPicPr>
        <p:blipFill rotWithShape="1">
          <a:blip r:embed="rId2"/>
          <a:srcRect t="2845"/>
          <a:stretch/>
        </p:blipFill>
        <p:spPr>
          <a:xfrm>
            <a:off x="1" y="10"/>
            <a:ext cx="9669642" cy="6857990"/>
          </a:xfrm>
          <a:prstGeom prst="rect">
            <a:avLst/>
          </a:prstGeom>
        </p:spPr>
      </p:pic>
      <p:sp>
        <p:nvSpPr>
          <p:cNvPr id="15"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889C2D-BA3F-70C2-9176-B01E57186D49}"/>
              </a:ext>
            </a:extLst>
          </p:cNvPr>
          <p:cNvSpPr>
            <a:spLocks noGrp="1"/>
          </p:cNvSpPr>
          <p:nvPr>
            <p:ph type="ctrTitle"/>
          </p:nvPr>
        </p:nvSpPr>
        <p:spPr>
          <a:xfrm>
            <a:off x="7935402" y="743447"/>
            <a:ext cx="3445765" cy="3692028"/>
          </a:xfrm>
          <a:noFill/>
        </p:spPr>
        <p:txBody>
          <a:bodyPr>
            <a:normAutofit/>
          </a:bodyPr>
          <a:lstStyle/>
          <a:p>
            <a:pPr algn="l"/>
            <a:r>
              <a:rPr lang="en-GB" sz="5200">
                <a:solidFill>
                  <a:schemeClr val="bg1"/>
                </a:solidFill>
              </a:rPr>
              <a:t>PROJECT TOPIC</a:t>
            </a:r>
          </a:p>
        </p:txBody>
      </p:sp>
      <p:sp>
        <p:nvSpPr>
          <p:cNvPr id="3" name="Subtitle 2">
            <a:extLst>
              <a:ext uri="{FF2B5EF4-FFF2-40B4-BE49-F238E27FC236}">
                <a16:creationId xmlns:a16="http://schemas.microsoft.com/office/drawing/2014/main" id="{128B73C2-BE03-3E15-3D40-B013B7B143AF}"/>
              </a:ext>
            </a:extLst>
          </p:cNvPr>
          <p:cNvSpPr>
            <a:spLocks noGrp="1"/>
          </p:cNvSpPr>
          <p:nvPr>
            <p:ph type="subTitle" idx="1"/>
          </p:nvPr>
        </p:nvSpPr>
        <p:spPr>
          <a:xfrm>
            <a:off x="7935403" y="4629234"/>
            <a:ext cx="3445766" cy="1485319"/>
          </a:xfrm>
          <a:noFill/>
        </p:spPr>
        <p:txBody>
          <a:bodyPr>
            <a:normAutofit/>
          </a:bodyPr>
          <a:lstStyle/>
          <a:p>
            <a:pPr algn="l"/>
            <a:r>
              <a:rPr lang="en-US" sz="1500">
                <a:solidFill>
                  <a:schemeClr val="bg1"/>
                </a:solidFill>
              </a:rPr>
              <a:t>Case study: Analysis of the Superstore</a:t>
            </a:r>
          </a:p>
          <a:p>
            <a:pPr algn="l"/>
            <a:r>
              <a:rPr lang="en-US" sz="1500">
                <a:solidFill>
                  <a:schemeClr val="bg1"/>
                </a:solidFill>
              </a:rPr>
              <a:t>The project will focus on analyzing the sales data of a superstore to gain insights into customer behavior, popular products, and seasonal trends.</a:t>
            </a:r>
            <a:endParaRPr lang="en-GB" sz="1500">
              <a:solidFill>
                <a:schemeClr val="bg1"/>
              </a:solidFill>
            </a:endParaRPr>
          </a:p>
          <a:p>
            <a:pPr algn="l"/>
            <a:endParaRPr lang="en-GB" sz="1500">
              <a:solidFill>
                <a:schemeClr val="bg1"/>
              </a:solidFill>
            </a:endParaRPr>
          </a:p>
        </p:txBody>
      </p:sp>
    </p:spTree>
    <p:extLst>
      <p:ext uri="{BB962C8B-B14F-4D97-AF65-F5344CB8AC3E}">
        <p14:creationId xmlns:p14="http://schemas.microsoft.com/office/powerpoint/2010/main" val="3234665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63"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65"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6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68030F60-33BB-0FB3-18F7-B8AEE601F4D1}"/>
              </a:ext>
            </a:extLst>
          </p:cNvPr>
          <p:cNvSpPr>
            <a:spLocks noGrp="1"/>
          </p:cNvSpPr>
          <p:nvPr>
            <p:ph type="ctrTitle"/>
          </p:nvPr>
        </p:nvSpPr>
        <p:spPr>
          <a:xfrm>
            <a:off x="1143000" y="1676400"/>
            <a:ext cx="3810000" cy="3505200"/>
          </a:xfrm>
        </p:spPr>
        <p:txBody>
          <a:bodyPr vert="horz" lIns="91440" tIns="45720" rIns="91440" bIns="45720" rtlCol="0" anchor="t">
            <a:normAutofit/>
          </a:bodyPr>
          <a:lstStyle/>
          <a:p>
            <a:pPr algn="l"/>
            <a:r>
              <a:rPr lang="en-US" sz="4000" kern="1200">
                <a:solidFill>
                  <a:schemeClr val="tx1"/>
                </a:solidFill>
                <a:latin typeface="+mj-lt"/>
                <a:ea typeface="+mj-ea"/>
                <a:cs typeface="+mj-cs"/>
              </a:rPr>
              <a:t>AGENDA</a:t>
            </a:r>
          </a:p>
        </p:txBody>
      </p:sp>
      <p:sp>
        <p:nvSpPr>
          <p:cNvPr id="3" name="Subtitle 2">
            <a:extLst>
              <a:ext uri="{FF2B5EF4-FFF2-40B4-BE49-F238E27FC236}">
                <a16:creationId xmlns:a16="http://schemas.microsoft.com/office/drawing/2014/main" id="{8306B1A1-8ECB-028B-FAAA-D0A03333F40C}"/>
              </a:ext>
            </a:extLst>
          </p:cNvPr>
          <p:cNvSpPr>
            <a:spLocks noGrp="1"/>
          </p:cNvSpPr>
          <p:nvPr>
            <p:ph type="subTitle" idx="1"/>
          </p:nvPr>
        </p:nvSpPr>
        <p:spPr>
          <a:xfrm>
            <a:off x="5181604" y="1676400"/>
            <a:ext cx="5638796" cy="3505200"/>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alpha val="55000"/>
                  </a:schemeClr>
                </a:solidFill>
              </a:rPr>
              <a:t>The presentation will cover the following agenda:</a:t>
            </a:r>
          </a:p>
          <a:p>
            <a:pPr indent="-228600" algn="l">
              <a:buFont typeface="Arial" panose="020B0604020202020204" pitchFamily="34" charset="0"/>
              <a:buChar char="•"/>
            </a:pPr>
            <a:r>
              <a:rPr lang="en-US" dirty="0">
                <a:solidFill>
                  <a:schemeClr val="tx1">
                    <a:alpha val="55000"/>
                  </a:schemeClr>
                </a:solidFill>
              </a:rPr>
              <a:t>1. Introduction to the Superstore dataset</a:t>
            </a:r>
          </a:p>
          <a:p>
            <a:pPr indent="-228600" algn="l">
              <a:buFont typeface="Arial" panose="020B0604020202020204" pitchFamily="34" charset="0"/>
              <a:buChar char="•"/>
            </a:pPr>
            <a:r>
              <a:rPr lang="en-US" dirty="0">
                <a:solidFill>
                  <a:schemeClr val="tx1">
                    <a:alpha val="55000"/>
                  </a:schemeClr>
                </a:solidFill>
              </a:rPr>
              <a:t>2. Data preparation and cleaning</a:t>
            </a:r>
          </a:p>
          <a:p>
            <a:pPr indent="-228600" algn="l">
              <a:buFont typeface="Arial" panose="020B0604020202020204" pitchFamily="34" charset="0"/>
              <a:buChar char="•"/>
            </a:pPr>
            <a:r>
              <a:rPr lang="en-US" dirty="0">
                <a:solidFill>
                  <a:schemeClr val="tx1">
                    <a:alpha val="55000"/>
                  </a:schemeClr>
                </a:solidFill>
              </a:rPr>
              <a:t>3. Exploratory data analysis</a:t>
            </a:r>
          </a:p>
          <a:p>
            <a:pPr indent="-228600" algn="l">
              <a:buFont typeface="Arial" panose="020B0604020202020204" pitchFamily="34" charset="0"/>
              <a:buChar char="•"/>
            </a:pPr>
            <a:r>
              <a:rPr lang="en-US" dirty="0">
                <a:solidFill>
                  <a:schemeClr val="tx1">
                    <a:alpha val="55000"/>
                  </a:schemeClr>
                </a:solidFill>
              </a:rPr>
              <a:t>4. Statistical analysis</a:t>
            </a:r>
          </a:p>
          <a:p>
            <a:pPr indent="-228600" algn="l">
              <a:buFont typeface="Arial" panose="020B0604020202020204" pitchFamily="34" charset="0"/>
              <a:buChar char="•"/>
            </a:pPr>
            <a:r>
              <a:rPr lang="en-US" dirty="0">
                <a:solidFill>
                  <a:schemeClr val="tx1">
                    <a:alpha val="55000"/>
                  </a:schemeClr>
                </a:solidFill>
              </a:rPr>
              <a:t>5. Data visualization</a:t>
            </a:r>
          </a:p>
          <a:p>
            <a:pPr indent="-228600" algn="l">
              <a:buFont typeface="Arial" panose="020B0604020202020204" pitchFamily="34" charset="0"/>
              <a:buChar char="•"/>
            </a:pPr>
            <a:r>
              <a:rPr lang="en-US" dirty="0">
                <a:solidFill>
                  <a:schemeClr val="tx1">
                    <a:alpha val="55000"/>
                  </a:schemeClr>
                </a:solidFill>
              </a:rPr>
              <a:t>6. Conclusion and key findings</a:t>
            </a:r>
          </a:p>
          <a:p>
            <a:pPr indent="-228600" algn="l">
              <a:buFont typeface="Arial" panose="020B0604020202020204" pitchFamily="34" charset="0"/>
              <a:buChar char="•"/>
            </a:pPr>
            <a:endParaRPr lang="en-US" dirty="0">
              <a:solidFill>
                <a:schemeClr val="tx1">
                  <a:alpha val="55000"/>
                </a:schemeClr>
              </a:solidFill>
            </a:endParaRPr>
          </a:p>
        </p:txBody>
      </p:sp>
    </p:spTree>
    <p:extLst>
      <p:ext uri="{BB962C8B-B14F-4D97-AF65-F5344CB8AC3E}">
        <p14:creationId xmlns:p14="http://schemas.microsoft.com/office/powerpoint/2010/main" val="3054912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image of chess pawns">
            <a:extLst>
              <a:ext uri="{FF2B5EF4-FFF2-40B4-BE49-F238E27FC236}">
                <a16:creationId xmlns:a16="http://schemas.microsoft.com/office/drawing/2014/main" id="{069276BE-AE58-5707-D842-8702E2195269}"/>
              </a:ext>
            </a:extLst>
          </p:cNvPr>
          <p:cNvPicPr>
            <a:picLocks noChangeAspect="1"/>
          </p:cNvPicPr>
          <p:nvPr/>
        </p:nvPicPr>
        <p:blipFill rotWithShape="1">
          <a:blip r:embed="rId2">
            <a:alphaModFix amt="35000"/>
          </a:blip>
          <a:srcRect t="14449"/>
          <a:stretch/>
        </p:blipFill>
        <p:spPr>
          <a:xfrm>
            <a:off x="-1" y="10"/>
            <a:ext cx="12192001" cy="6857990"/>
          </a:xfrm>
          <a:prstGeom prst="rect">
            <a:avLst/>
          </a:prstGeom>
        </p:spPr>
      </p:pic>
      <p:sp>
        <p:nvSpPr>
          <p:cNvPr id="2" name="Title 1">
            <a:extLst>
              <a:ext uri="{FF2B5EF4-FFF2-40B4-BE49-F238E27FC236}">
                <a16:creationId xmlns:a16="http://schemas.microsoft.com/office/drawing/2014/main" id="{5D117C9D-CB33-8B76-5619-5A18337FF091}"/>
              </a:ext>
            </a:extLst>
          </p:cNvPr>
          <p:cNvSpPr>
            <a:spLocks noGrp="1"/>
          </p:cNvSpPr>
          <p:nvPr>
            <p:ph type="ctrTitle"/>
          </p:nvPr>
        </p:nvSpPr>
        <p:spPr>
          <a:xfrm>
            <a:off x="838199" y="1065862"/>
            <a:ext cx="6052955" cy="4726276"/>
          </a:xfrm>
        </p:spPr>
        <p:txBody>
          <a:bodyPr vert="horz" lIns="91440" tIns="45720" rIns="91440" bIns="45720" rtlCol="0" anchor="ctr">
            <a:normAutofit/>
          </a:bodyPr>
          <a:lstStyle/>
          <a:p>
            <a:pPr algn="r"/>
            <a:r>
              <a:rPr lang="en-US" sz="8000" b="1" dirty="0">
                <a:ln w="22225">
                  <a:solidFill>
                    <a:srgbClr val="FFFFFF"/>
                  </a:solidFill>
                </a:ln>
                <a:noFill/>
              </a:rPr>
              <a:t>WHO ARE THE END USERS?</a:t>
            </a:r>
          </a:p>
        </p:txBody>
      </p:sp>
      <p:cxnSp>
        <p:nvCxnSpPr>
          <p:cNvPr id="18" name="Straight Connector 1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BB221F0-C3C9-713E-51BF-F164618AED7F}"/>
              </a:ext>
            </a:extLst>
          </p:cNvPr>
          <p:cNvSpPr>
            <a:spLocks noGrp="1"/>
          </p:cNvSpPr>
          <p:nvPr>
            <p:ph type="subTitle" idx="1"/>
          </p:nvPr>
        </p:nvSpPr>
        <p:spPr>
          <a:xfrm>
            <a:off x="7534641" y="1065862"/>
            <a:ext cx="3860002" cy="4726276"/>
          </a:xfrm>
        </p:spPr>
        <p:txBody>
          <a:bodyPr vert="horz" lIns="91440" tIns="45720" rIns="91440" bIns="45720" rtlCol="0" anchor="ctr">
            <a:normAutofit/>
          </a:bodyPr>
          <a:lstStyle/>
          <a:p>
            <a:pPr algn="l"/>
            <a:r>
              <a:rPr lang="en-US" sz="2000" b="1" dirty="0">
                <a:solidFill>
                  <a:srgbClr val="FFFFFF"/>
                </a:solidFill>
              </a:rPr>
              <a:t>The analytics from this study can be used by</a:t>
            </a:r>
            <a:r>
              <a:rPr lang="en-US" sz="2000" dirty="0">
                <a:solidFill>
                  <a:srgbClr val="FFFFFF"/>
                </a:solidFill>
              </a:rPr>
              <a:t>:</a:t>
            </a:r>
          </a:p>
          <a:p>
            <a:pPr indent="-228600" algn="l">
              <a:buFont typeface="Arial" panose="020B0604020202020204" pitchFamily="34" charset="0"/>
              <a:buChar char="•"/>
            </a:pPr>
            <a:r>
              <a:rPr lang="en-US" sz="2000" dirty="0">
                <a:solidFill>
                  <a:srgbClr val="FFFFFF"/>
                </a:solidFill>
              </a:rPr>
              <a:t>Retail store managers for optimizing inventory and store layout.</a:t>
            </a:r>
          </a:p>
          <a:p>
            <a:pPr indent="-228600" algn="l">
              <a:buFont typeface="Arial" panose="020B0604020202020204" pitchFamily="34" charset="0"/>
              <a:buChar char="•"/>
            </a:pPr>
            <a:r>
              <a:rPr lang="en-US" sz="2000" dirty="0">
                <a:solidFill>
                  <a:srgbClr val="FFFFFF"/>
                </a:solidFill>
              </a:rPr>
              <a:t> Sales teams for identifying high-potential customers and cross-selling opportunities.</a:t>
            </a:r>
          </a:p>
          <a:p>
            <a:pPr indent="-228600" algn="l">
              <a:buFont typeface="Arial" panose="020B0604020202020204" pitchFamily="34" charset="0"/>
              <a:buChar char="•"/>
            </a:pPr>
            <a:r>
              <a:rPr lang="en-US" sz="2000" dirty="0">
                <a:solidFill>
                  <a:srgbClr val="FFFFFF"/>
                </a:solidFill>
              </a:rPr>
              <a:t> Marketing teams for targeted campaigns and personalized promotions.</a:t>
            </a:r>
          </a:p>
          <a:p>
            <a:pPr indent="-228600" algn="l">
              <a:buFont typeface="Arial" panose="020B0604020202020204" pitchFamily="34" charset="0"/>
              <a:buChar char="•"/>
            </a:pPr>
            <a:r>
              <a:rPr lang="en-US" sz="2000" dirty="0">
                <a:solidFill>
                  <a:srgbClr val="FFFFFF"/>
                </a:solidFill>
              </a:rPr>
              <a:t> Business analysts for strategic decision-making and market trend analysis.</a:t>
            </a:r>
          </a:p>
          <a:p>
            <a:pPr indent="-228600" algn="l">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10605330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FDB31DA7-A02D-31CE-0705-F6E1E64B4F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2" name="Freeform: Shape 11">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F689AE6F-B14F-B69A-B0E5-6E0392B7FAA0}"/>
              </a:ext>
            </a:extLst>
          </p:cNvPr>
          <p:cNvSpPr>
            <a:spLocks noGrp="1"/>
          </p:cNvSpPr>
          <p:nvPr>
            <p:ph type="ctrTitle"/>
          </p:nvPr>
        </p:nvSpPr>
        <p:spPr>
          <a:xfrm>
            <a:off x="5622061" y="762538"/>
            <a:ext cx="5649349" cy="3199862"/>
          </a:xfrm>
        </p:spPr>
        <p:txBody>
          <a:bodyPr anchor="b">
            <a:normAutofit/>
          </a:bodyPr>
          <a:lstStyle/>
          <a:p>
            <a:pPr algn="l"/>
            <a:r>
              <a:rPr lang="en-GB" sz="6600" dirty="0">
                <a:solidFill>
                  <a:srgbClr val="FFFFFF"/>
                </a:solidFill>
              </a:rPr>
              <a:t>SOLUTION AND PRESENTATION</a:t>
            </a:r>
          </a:p>
        </p:txBody>
      </p:sp>
      <p:sp>
        <p:nvSpPr>
          <p:cNvPr id="3" name="Subtitle 2">
            <a:extLst>
              <a:ext uri="{FF2B5EF4-FFF2-40B4-BE49-F238E27FC236}">
                <a16:creationId xmlns:a16="http://schemas.microsoft.com/office/drawing/2014/main" id="{DAF8545F-1149-58E3-F299-B46C49FDC9BA}"/>
              </a:ext>
            </a:extLst>
          </p:cNvPr>
          <p:cNvSpPr>
            <a:spLocks noGrp="1"/>
          </p:cNvSpPr>
          <p:nvPr>
            <p:ph type="subTitle" idx="1"/>
          </p:nvPr>
        </p:nvSpPr>
        <p:spPr>
          <a:xfrm>
            <a:off x="5622061" y="4312561"/>
            <a:ext cx="5649349" cy="1687815"/>
          </a:xfrm>
        </p:spPr>
        <p:txBody>
          <a:bodyPr anchor="t">
            <a:noAutofit/>
          </a:bodyPr>
          <a:lstStyle/>
          <a:p>
            <a:pPr marL="342900" indent="-342900" algn="l">
              <a:buFont typeface="Arial" panose="020B0604020202020204" pitchFamily="34" charset="0"/>
              <a:buChar char="•"/>
            </a:pPr>
            <a:r>
              <a:rPr lang="en-US" sz="2000" dirty="0">
                <a:solidFill>
                  <a:srgbClr val="FFFFFF"/>
                </a:solidFill>
              </a:rPr>
              <a:t>The project will employ various data analytics techniques, including data cleaning, data visualization, and predictive modeling.</a:t>
            </a:r>
          </a:p>
          <a:p>
            <a:pPr marL="342900" indent="-342900" algn="l">
              <a:buFont typeface="Arial" panose="020B0604020202020204" pitchFamily="34" charset="0"/>
              <a:buChar char="•"/>
            </a:pPr>
            <a:r>
              <a:rPr lang="en-US" sz="2000" dirty="0">
                <a:solidFill>
                  <a:srgbClr val="FFFFFF"/>
                </a:solidFill>
              </a:rPr>
              <a:t>The presentation will showcase the step-by-step process of analyzing the dataset and presenting the findings effectively.</a:t>
            </a:r>
            <a:endParaRPr lang="en-GB" sz="2000" dirty="0">
              <a:solidFill>
                <a:srgbClr val="FFFFFF"/>
              </a:solidFill>
            </a:endParaRPr>
          </a:p>
          <a:p>
            <a:pPr algn="l"/>
            <a:endParaRPr lang="en-GB" sz="2000" dirty="0">
              <a:solidFill>
                <a:srgbClr val="FFFFFF"/>
              </a:solidFill>
            </a:endParaRPr>
          </a:p>
        </p:txBody>
      </p:sp>
      <p:sp>
        <p:nvSpPr>
          <p:cNvPr id="14"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18288"/>
          </a:xfrm>
          <a:custGeom>
            <a:avLst/>
            <a:gdLst>
              <a:gd name="connsiteX0" fmla="*/ 0 w 5303520"/>
              <a:gd name="connsiteY0" fmla="*/ 0 h 18288"/>
              <a:gd name="connsiteX1" fmla="*/ 556870 w 5303520"/>
              <a:gd name="connsiteY1" fmla="*/ 0 h 18288"/>
              <a:gd name="connsiteX2" fmla="*/ 1272845 w 5303520"/>
              <a:gd name="connsiteY2" fmla="*/ 0 h 18288"/>
              <a:gd name="connsiteX3" fmla="*/ 1882750 w 5303520"/>
              <a:gd name="connsiteY3" fmla="*/ 0 h 18288"/>
              <a:gd name="connsiteX4" fmla="*/ 2439619 w 5303520"/>
              <a:gd name="connsiteY4" fmla="*/ 0 h 18288"/>
              <a:gd name="connsiteX5" fmla="*/ 3155594 w 5303520"/>
              <a:gd name="connsiteY5" fmla="*/ 0 h 18288"/>
              <a:gd name="connsiteX6" fmla="*/ 3818534 w 5303520"/>
              <a:gd name="connsiteY6" fmla="*/ 0 h 18288"/>
              <a:gd name="connsiteX7" fmla="*/ 4481474 w 5303520"/>
              <a:gd name="connsiteY7" fmla="*/ 0 h 18288"/>
              <a:gd name="connsiteX8" fmla="*/ 5303520 w 5303520"/>
              <a:gd name="connsiteY8" fmla="*/ 0 h 18288"/>
              <a:gd name="connsiteX9" fmla="*/ 5303520 w 5303520"/>
              <a:gd name="connsiteY9" fmla="*/ 18288 h 18288"/>
              <a:gd name="connsiteX10" fmla="*/ 4746650 w 5303520"/>
              <a:gd name="connsiteY10" fmla="*/ 18288 h 18288"/>
              <a:gd name="connsiteX11" fmla="*/ 4242816 w 5303520"/>
              <a:gd name="connsiteY11" fmla="*/ 18288 h 18288"/>
              <a:gd name="connsiteX12" fmla="*/ 3526841 w 5303520"/>
              <a:gd name="connsiteY12" fmla="*/ 18288 h 18288"/>
              <a:gd name="connsiteX13" fmla="*/ 2969971 w 5303520"/>
              <a:gd name="connsiteY13" fmla="*/ 18288 h 18288"/>
              <a:gd name="connsiteX14" fmla="*/ 2253996 w 5303520"/>
              <a:gd name="connsiteY14" fmla="*/ 18288 h 18288"/>
              <a:gd name="connsiteX15" fmla="*/ 1484986 w 5303520"/>
              <a:gd name="connsiteY15" fmla="*/ 18288 h 18288"/>
              <a:gd name="connsiteX16" fmla="*/ 875081 w 5303520"/>
              <a:gd name="connsiteY16" fmla="*/ 18288 h 18288"/>
              <a:gd name="connsiteX17" fmla="*/ 0 w 5303520"/>
              <a:gd name="connsiteY17" fmla="*/ 18288 h 18288"/>
              <a:gd name="connsiteX18" fmla="*/ 0 w 530352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18288"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4050" y="6954"/>
                  <a:pt x="5304254" y="12839"/>
                  <a:pt x="5303520" y="18288"/>
                </a:cubicBezTo>
                <a:cubicBezTo>
                  <a:pt x="5132450" y="501"/>
                  <a:pt x="4953391" y="18714"/>
                  <a:pt x="4746650" y="18288"/>
                </a:cubicBezTo>
                <a:cubicBezTo>
                  <a:pt x="4539909" y="17863"/>
                  <a:pt x="4361261" y="7168"/>
                  <a:pt x="4242816" y="18288"/>
                </a:cubicBezTo>
                <a:cubicBezTo>
                  <a:pt x="4124371" y="29408"/>
                  <a:pt x="3754907" y="21026"/>
                  <a:pt x="3526841" y="18288"/>
                </a:cubicBezTo>
                <a:cubicBezTo>
                  <a:pt x="3298775" y="15550"/>
                  <a:pt x="3164473" y="3913"/>
                  <a:pt x="2969971" y="18288"/>
                </a:cubicBezTo>
                <a:cubicBezTo>
                  <a:pt x="2775469" y="32664"/>
                  <a:pt x="2608536" y="2050"/>
                  <a:pt x="2253996" y="18288"/>
                </a:cubicBezTo>
                <a:cubicBezTo>
                  <a:pt x="1899456" y="34526"/>
                  <a:pt x="1752044" y="28789"/>
                  <a:pt x="1484986" y="18288"/>
                </a:cubicBezTo>
                <a:cubicBezTo>
                  <a:pt x="1217928" y="7788"/>
                  <a:pt x="1060609" y="-4784"/>
                  <a:pt x="875081" y="18288"/>
                </a:cubicBezTo>
                <a:cubicBezTo>
                  <a:pt x="689553" y="41360"/>
                  <a:pt x="188846" y="25228"/>
                  <a:pt x="0" y="18288"/>
                </a:cubicBezTo>
                <a:cubicBezTo>
                  <a:pt x="-570" y="9279"/>
                  <a:pt x="132" y="5100"/>
                  <a:pt x="0" y="0"/>
                </a:cubicBezTo>
                <a:close/>
              </a:path>
              <a:path w="5303520" h="18288"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2837" y="5414"/>
                  <a:pt x="5302800" y="12510"/>
                  <a:pt x="5303520" y="18288"/>
                </a:cubicBezTo>
                <a:cubicBezTo>
                  <a:pt x="5082751" y="18456"/>
                  <a:pt x="4993374" y="24100"/>
                  <a:pt x="4746650" y="18288"/>
                </a:cubicBezTo>
                <a:cubicBezTo>
                  <a:pt x="4499926" y="12477"/>
                  <a:pt x="4368648" y="-7187"/>
                  <a:pt x="4083710" y="18288"/>
                </a:cubicBezTo>
                <a:cubicBezTo>
                  <a:pt x="3798772" y="43763"/>
                  <a:pt x="3729434" y="5501"/>
                  <a:pt x="3473806" y="18288"/>
                </a:cubicBezTo>
                <a:cubicBezTo>
                  <a:pt x="3218178" y="31075"/>
                  <a:pt x="3056855" y="30003"/>
                  <a:pt x="2704795" y="18288"/>
                </a:cubicBezTo>
                <a:cubicBezTo>
                  <a:pt x="2352735" y="6573"/>
                  <a:pt x="2319447" y="29257"/>
                  <a:pt x="1935785" y="18288"/>
                </a:cubicBezTo>
                <a:cubicBezTo>
                  <a:pt x="1552123" y="7320"/>
                  <a:pt x="1532619" y="-467"/>
                  <a:pt x="1378915" y="18288"/>
                </a:cubicBezTo>
                <a:cubicBezTo>
                  <a:pt x="1225211" y="37043"/>
                  <a:pt x="1038692" y="34308"/>
                  <a:pt x="715975" y="18288"/>
                </a:cubicBezTo>
                <a:cubicBezTo>
                  <a:pt x="393258" y="2268"/>
                  <a:pt x="303768" y="26944"/>
                  <a:pt x="0" y="18288"/>
                </a:cubicBezTo>
                <a:cubicBezTo>
                  <a:pt x="-306" y="11061"/>
                  <a:pt x="-655" y="775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78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CE06A-4451-58F4-67BD-F8587F8EFC36}"/>
              </a:ext>
            </a:extLst>
          </p:cNvPr>
          <p:cNvSpPr>
            <a:spLocks noGrp="1"/>
          </p:cNvSpPr>
          <p:nvPr>
            <p:ph type="title"/>
          </p:nvPr>
        </p:nvSpPr>
        <p:spPr>
          <a:xfrm>
            <a:off x="6513788" y="365125"/>
            <a:ext cx="4840010" cy="1807305"/>
          </a:xfrm>
        </p:spPr>
        <p:txBody>
          <a:bodyPr>
            <a:normAutofit/>
          </a:bodyPr>
          <a:lstStyle/>
          <a:p>
            <a:r>
              <a:rPr lang="en-US"/>
              <a:t>Introduction to the Superstore dataset</a:t>
            </a:r>
            <a:endParaRPr lang="en-GB" dirty="0"/>
          </a:p>
        </p:txBody>
      </p:sp>
      <p:pic>
        <p:nvPicPr>
          <p:cNvPr id="20" name="Picture 4">
            <a:extLst>
              <a:ext uri="{FF2B5EF4-FFF2-40B4-BE49-F238E27FC236}">
                <a16:creationId xmlns:a16="http://schemas.microsoft.com/office/drawing/2014/main" id="{F5D54455-9BDA-828A-FFA0-5F2F3EBDE5D8}"/>
              </a:ext>
            </a:extLst>
          </p:cNvPr>
          <p:cNvPicPr>
            <a:picLocks noChangeAspect="1"/>
          </p:cNvPicPr>
          <p:nvPr/>
        </p:nvPicPr>
        <p:blipFill rotWithShape="1">
          <a:blip r:embed="rId2"/>
          <a:srcRect l="26114" r="2371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1" name="Content Placeholder 2">
            <a:extLst>
              <a:ext uri="{FF2B5EF4-FFF2-40B4-BE49-F238E27FC236}">
                <a16:creationId xmlns:a16="http://schemas.microsoft.com/office/drawing/2014/main" id="{CF94BAE3-0320-57D7-B060-92BE22C15920}"/>
              </a:ext>
            </a:extLst>
          </p:cNvPr>
          <p:cNvSpPr>
            <a:spLocks noGrp="1"/>
          </p:cNvSpPr>
          <p:nvPr>
            <p:ph idx="1"/>
          </p:nvPr>
        </p:nvSpPr>
        <p:spPr>
          <a:xfrm>
            <a:off x="6513788" y="2333297"/>
            <a:ext cx="4840010" cy="3843666"/>
          </a:xfrm>
        </p:spPr>
        <p:txBody>
          <a:bodyPr>
            <a:normAutofit/>
          </a:bodyPr>
          <a:lstStyle/>
          <a:p>
            <a:r>
              <a:rPr lang="en-US" sz="1700" b="0" i="0">
                <a:effectLst/>
                <a:latin typeface="Söhne"/>
              </a:rPr>
              <a:t>The Superstore Dataset (Sample_Superstore.csv) comprises sales data from an online retail store, featuring 85 product categories across Furniture, Office Supplies, Technology, Accessories, and Other products. Each entry includes Order ID, Customer ID, Product details, Sales, Quantity, and other information like Ship mode, Order date, and Customer segment.</a:t>
            </a:r>
          </a:p>
          <a:p>
            <a:r>
              <a:rPr lang="en-US" sz="1700" b="0" i="0">
                <a:effectLst/>
                <a:latin typeface="Söhne"/>
              </a:rPr>
              <a:t>This dataset offers valuable opportunities for analyzing sales performance, identifying customer trends, evaluating shipping methods, optimizing pricing and discounts, and informing inventory management. Through this presentation, we will delve into these insights and unlock the dataset's potential for data-driven decision-making.</a:t>
            </a:r>
            <a:endParaRPr lang="en-GB" sz="1700"/>
          </a:p>
        </p:txBody>
      </p:sp>
    </p:spTree>
    <p:extLst>
      <p:ext uri="{BB962C8B-B14F-4D97-AF65-F5344CB8AC3E}">
        <p14:creationId xmlns:p14="http://schemas.microsoft.com/office/powerpoint/2010/main" val="210235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C1AC93-E133-18B9-A1BE-5AA374299032}"/>
              </a:ext>
            </a:extLst>
          </p:cNvPr>
          <p:cNvSpPr>
            <a:spLocks noGrp="1"/>
          </p:cNvSpPr>
          <p:nvPr>
            <p:ph type="title"/>
          </p:nvPr>
        </p:nvSpPr>
        <p:spPr>
          <a:xfrm>
            <a:off x="838200" y="365125"/>
            <a:ext cx="10515600" cy="1325563"/>
          </a:xfrm>
        </p:spPr>
        <p:txBody>
          <a:bodyPr>
            <a:normAutofit/>
          </a:bodyPr>
          <a:lstStyle/>
          <a:p>
            <a:r>
              <a:rPr lang="en-US" dirty="0"/>
              <a:t>Data preparation and cleaning</a:t>
            </a:r>
            <a:endParaRPr lang="en-GB" dirty="0"/>
          </a:p>
        </p:txBody>
      </p:sp>
      <p:sp>
        <p:nvSpPr>
          <p:cNvPr id="3" name="Content Placeholder 2">
            <a:extLst>
              <a:ext uri="{FF2B5EF4-FFF2-40B4-BE49-F238E27FC236}">
                <a16:creationId xmlns:a16="http://schemas.microsoft.com/office/drawing/2014/main" id="{2014B630-77A0-76C4-4C29-3B7368120ED9}"/>
              </a:ext>
            </a:extLst>
          </p:cNvPr>
          <p:cNvSpPr>
            <a:spLocks noGrp="1"/>
          </p:cNvSpPr>
          <p:nvPr>
            <p:ph idx="1"/>
          </p:nvPr>
        </p:nvSpPr>
        <p:spPr>
          <a:xfrm>
            <a:off x="838200" y="1690688"/>
            <a:ext cx="5105399" cy="4163337"/>
          </a:xfrm>
        </p:spPr>
        <p:txBody>
          <a:bodyPr>
            <a:noAutofit/>
          </a:bodyPr>
          <a:lstStyle/>
          <a:p>
            <a:r>
              <a:rPr lang="en-US" sz="2000" b="0" i="0" dirty="0">
                <a:effectLst/>
                <a:latin typeface="Söhne"/>
              </a:rPr>
              <a:t>Data preparation and cleaning are crucial steps in the data analysis process. In data preparation, we gather, select, and organize the relevant data for analysis. This involves handling missing values, removing duplicates, and encoding categorical variables for effective use. By ensuring data quality and consistency, we lay the foundation for meaningful insights.</a:t>
            </a:r>
          </a:p>
          <a:p>
            <a:r>
              <a:rPr lang="en-US" sz="2000" b="0" i="0" dirty="0">
                <a:effectLst/>
                <a:latin typeface="Söhne"/>
              </a:rPr>
              <a:t>Data cleaning involves identifying and rectifying errors or inconsistencies in the dataset. This process includes removing outliers, correcting data format issues, and dealing with noisy or irrelevant data. Through these essential steps, we create a clean and reliable dataset, setting the stage for accurate and reliable analysis and modeling.</a:t>
            </a:r>
            <a:endParaRPr lang="en-GB" sz="2000" dirty="0"/>
          </a:p>
        </p:txBody>
      </p:sp>
      <p:pic>
        <p:nvPicPr>
          <p:cNvPr id="16" name="Graphic 6" descr="Mop and bucket">
            <a:extLst>
              <a:ext uri="{FF2B5EF4-FFF2-40B4-BE49-F238E27FC236}">
                <a16:creationId xmlns:a16="http://schemas.microsoft.com/office/drawing/2014/main" id="{9C02B1BF-B5AE-642F-A446-98346DD7EB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841767"/>
            <a:ext cx="2751667" cy="2751667"/>
          </a:xfrm>
          <a:prstGeom prst="rect">
            <a:avLst/>
          </a:prstGeom>
        </p:spPr>
      </p:pic>
    </p:spTree>
    <p:extLst>
      <p:ext uri="{BB962C8B-B14F-4D97-AF65-F5344CB8AC3E}">
        <p14:creationId xmlns:p14="http://schemas.microsoft.com/office/powerpoint/2010/main" val="5714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08BB4D4-D71A-48F5-B2D2-45D2D78F4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F287CCC2-896F-4F04-A017-737FB703F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821DD70C-9C59-4A01-BF0B-C027B5BCA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a:extLst>
              <a:ext uri="{FF2B5EF4-FFF2-40B4-BE49-F238E27FC236}">
                <a16:creationId xmlns:a16="http://schemas.microsoft.com/office/drawing/2014/main" id="{3C3B5239-F2CF-3D9F-194B-432C6D79A8B5}"/>
              </a:ext>
            </a:extLst>
          </p:cNvPr>
          <p:cNvPicPr>
            <a:picLocks noChangeAspect="1"/>
          </p:cNvPicPr>
          <p:nvPr/>
        </p:nvPicPr>
        <p:blipFill>
          <a:blip r:embed="rId2"/>
          <a:stretch>
            <a:fillRect/>
          </a:stretch>
        </p:blipFill>
        <p:spPr>
          <a:xfrm>
            <a:off x="613015" y="3491809"/>
            <a:ext cx="10893346" cy="3322469"/>
          </a:xfrm>
          <a:prstGeom prst="rect">
            <a:avLst/>
          </a:prstGeom>
        </p:spPr>
      </p:pic>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8F9DA83-6812-5493-4F62-0726875A3F74}"/>
              </a:ext>
            </a:extLst>
          </p:cNvPr>
          <p:cNvSpPr>
            <a:spLocks noGrp="1"/>
          </p:cNvSpPr>
          <p:nvPr>
            <p:ph type="title"/>
          </p:nvPr>
        </p:nvSpPr>
        <p:spPr>
          <a:xfrm>
            <a:off x="786384" y="576072"/>
            <a:ext cx="5430250" cy="2751749"/>
          </a:xfrm>
        </p:spPr>
        <p:txBody>
          <a:bodyPr anchor="ctr">
            <a:normAutofit/>
          </a:bodyPr>
          <a:lstStyle/>
          <a:p>
            <a:r>
              <a:rPr lang="en-GB" sz="4800">
                <a:solidFill>
                  <a:schemeClr val="bg1"/>
                </a:solidFill>
              </a:rPr>
              <a:t>Data Preparation</a:t>
            </a:r>
          </a:p>
        </p:txBody>
      </p:sp>
      <p:pic>
        <p:nvPicPr>
          <p:cNvPr id="10" name="Content Placeholder 9">
            <a:extLst>
              <a:ext uri="{FF2B5EF4-FFF2-40B4-BE49-F238E27FC236}">
                <a16:creationId xmlns:a16="http://schemas.microsoft.com/office/drawing/2014/main" id="{11C0531E-C3DB-B10E-66C0-4F7994B4B0E4}"/>
              </a:ext>
            </a:extLst>
          </p:cNvPr>
          <p:cNvPicPr>
            <a:picLocks noGrp="1" noChangeAspect="1"/>
          </p:cNvPicPr>
          <p:nvPr>
            <p:ph idx="1"/>
          </p:nvPr>
        </p:nvPicPr>
        <p:blipFill>
          <a:blip r:embed="rId3"/>
          <a:stretch>
            <a:fillRect/>
          </a:stretch>
        </p:blipFill>
        <p:spPr>
          <a:xfrm>
            <a:off x="6720946" y="576263"/>
            <a:ext cx="4185708" cy="2778125"/>
          </a:xfrm>
        </p:spPr>
      </p:pic>
    </p:spTree>
    <p:extLst>
      <p:ext uri="{BB962C8B-B14F-4D97-AF65-F5344CB8AC3E}">
        <p14:creationId xmlns:p14="http://schemas.microsoft.com/office/powerpoint/2010/main" val="226496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134</TotalTime>
  <Words>902</Words>
  <Application>Microsoft Office PowerPoint</Application>
  <PresentationFormat>Widescreen</PresentationFormat>
  <Paragraphs>84</Paragraphs>
  <Slides>22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Amasis MT Pro Black</vt:lpstr>
      <vt:lpstr>Arial</vt:lpstr>
      <vt:lpstr>Calibri</vt:lpstr>
      <vt:lpstr>Calibri Light</vt:lpstr>
      <vt:lpstr>Courier New</vt:lpstr>
      <vt:lpstr>Google Sans</vt:lpstr>
      <vt:lpstr>Helvetica Neue</vt:lpstr>
      <vt:lpstr>Söhne</vt:lpstr>
      <vt:lpstr>Office Theme</vt:lpstr>
      <vt:lpstr>Student Details</vt:lpstr>
      <vt:lpstr>Data Analysis On Super Store Data</vt:lpstr>
      <vt:lpstr>PROJECT TOPIC</vt:lpstr>
      <vt:lpstr>AGENDA</vt:lpstr>
      <vt:lpstr>WHO ARE THE END USERS?</vt:lpstr>
      <vt:lpstr>SOLUTION AND PRESENTATION</vt:lpstr>
      <vt:lpstr>Introduction to the Superstore dataset</vt:lpstr>
      <vt:lpstr>Data preparation and cleaning</vt:lpstr>
      <vt:lpstr>Data Preparation</vt:lpstr>
      <vt:lpstr>Preprocessing &amp; Cleaning</vt:lpstr>
      <vt:lpstr>MODELLING</vt:lpstr>
      <vt:lpstr>PowerPoint Presentation</vt:lpstr>
      <vt:lpstr>Statistical analysis :</vt:lpstr>
      <vt:lpstr>Data Visualization :</vt:lpstr>
      <vt:lpstr>Distribution of Sales and Profit </vt:lpstr>
      <vt:lpstr>PowerPoint Presentation</vt:lpstr>
      <vt:lpstr>PowerPoint Presentation</vt:lpstr>
      <vt:lpstr>PROJECT OVERVIEW</vt:lpstr>
      <vt:lpstr>WOW IN ANALYTICS</vt:lpstr>
      <vt:lpstr>RESULTS</vt:lpstr>
      <vt:lpstr>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Super Store Data</dc:title>
  <dc:creator>PAKALAPATI SRI RAAM TEJ - 200968170</dc:creator>
  <cp:lastModifiedBy>JAMPULA SAI RAHUL CHOWDHARY - 200905088</cp:lastModifiedBy>
  <cp:revision>5</cp:revision>
  <dcterms:created xsi:type="dcterms:W3CDTF">2023-07-23T16:57:05Z</dcterms:created>
  <dcterms:modified xsi:type="dcterms:W3CDTF">2023-07-23T19:44:16Z</dcterms:modified>
</cp:coreProperties>
</file>